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handoutMasterIdLst>
    <p:handoutMasterId r:id="rId45"/>
  </p:handoutMasterIdLst>
  <p:sldIdLst>
    <p:sldId id="256" r:id="rId2"/>
    <p:sldId id="257" r:id="rId3"/>
    <p:sldId id="295" r:id="rId4"/>
    <p:sldId id="258" r:id="rId5"/>
    <p:sldId id="259" r:id="rId6"/>
    <p:sldId id="260" r:id="rId7"/>
    <p:sldId id="274" r:id="rId8"/>
    <p:sldId id="297" r:id="rId9"/>
    <p:sldId id="298" r:id="rId10"/>
    <p:sldId id="299" r:id="rId11"/>
    <p:sldId id="300" r:id="rId12"/>
    <p:sldId id="301" r:id="rId13"/>
    <p:sldId id="302" r:id="rId14"/>
    <p:sldId id="303" r:id="rId15"/>
    <p:sldId id="304" r:id="rId16"/>
    <p:sldId id="305" r:id="rId17"/>
    <p:sldId id="306" r:id="rId18"/>
    <p:sldId id="307" r:id="rId19"/>
    <p:sldId id="335" r:id="rId20"/>
    <p:sldId id="309" r:id="rId21"/>
    <p:sldId id="310" r:id="rId22"/>
    <p:sldId id="313" r:id="rId23"/>
    <p:sldId id="314"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5" d="100"/>
          <a:sy n="115" d="100"/>
        </p:scale>
        <p:origin x="258" y="108"/>
      </p:cViewPr>
      <p:guideLst>
        <p:guide orient="horz" pos="2160"/>
        <p:guide pos="3840"/>
      </p:guideLst>
    </p:cSldViewPr>
  </p:slideViewPr>
  <p:notesTextViewPr>
    <p:cViewPr>
      <p:scale>
        <a:sx n="1" d="1"/>
        <a:sy n="1" d="1"/>
      </p:scale>
      <p:origin x="0" y="0"/>
    </p:cViewPr>
  </p:notesTextViewPr>
  <p:sorterViewPr>
    <p:cViewPr>
      <p:scale>
        <a:sx n="140" d="100"/>
        <a:sy n="140" d="100"/>
      </p:scale>
      <p:origin x="0" y="-38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0367F-33C5-4665-BB06-B920DA8C025A}" type="doc">
      <dgm:prSet loTypeId="urn:microsoft.com/office/officeart/2005/8/layout/radial6" loCatId="relationship" qsTypeId="urn:microsoft.com/office/officeart/2005/8/quickstyle/3d1" qsCatId="3D" csTypeId="urn:microsoft.com/office/officeart/2005/8/colors/colorful5" csCatId="colorful" phldr="1"/>
      <dgm:spPr/>
      <dgm:t>
        <a:bodyPr/>
        <a:lstStyle/>
        <a:p>
          <a:endParaRPr lang="en-US"/>
        </a:p>
      </dgm:t>
    </dgm:pt>
    <dgm:pt modelId="{9677165A-CCAB-4D66-AC44-8B1B76A79E5B}">
      <dgm:prSet phldrT="[Text]"/>
      <dgm:spPr/>
      <dgm:t>
        <a:bodyPr/>
        <a:lstStyle/>
        <a:p>
          <a:r>
            <a:rPr lang="en-US" b="1" dirty="0">
              <a:solidFill>
                <a:schemeClr val="bg1"/>
              </a:solidFill>
            </a:rPr>
            <a:t>8 Core Integrated Services</a:t>
          </a:r>
        </a:p>
      </dgm:t>
    </dgm:pt>
    <dgm:pt modelId="{E41DC5B6-01D1-4B1C-9CC5-F6A6F48C8168}" type="parTrans" cxnId="{6B4E8A14-10CA-401A-BBE1-8DB84F147425}">
      <dgm:prSet/>
      <dgm:spPr/>
      <dgm:t>
        <a:bodyPr/>
        <a:lstStyle/>
        <a:p>
          <a:endParaRPr lang="en-US" b="1"/>
        </a:p>
      </dgm:t>
    </dgm:pt>
    <dgm:pt modelId="{1EAD9045-B9BB-46A5-A05C-E1E1CEFBF785}" type="sibTrans" cxnId="{6B4E8A14-10CA-401A-BBE1-8DB84F147425}">
      <dgm:prSet/>
      <dgm:spPr/>
      <dgm:t>
        <a:bodyPr/>
        <a:lstStyle/>
        <a:p>
          <a:endParaRPr lang="en-US" b="1"/>
        </a:p>
      </dgm:t>
    </dgm:pt>
    <dgm:pt modelId="{97DB60D7-EA0D-42A2-9322-A4FAA9E9E6DC}">
      <dgm:prSet phldrT="[Text]"/>
      <dgm:spPr/>
      <dgm:t>
        <a:bodyPr/>
        <a:lstStyle/>
        <a:p>
          <a:r>
            <a:rPr lang="en-US" b="1" dirty="0"/>
            <a:t>Housing</a:t>
          </a:r>
        </a:p>
      </dgm:t>
    </dgm:pt>
    <dgm:pt modelId="{AFF155A7-1067-444D-9120-37ACE7E7769F}" type="parTrans" cxnId="{5F087507-6899-4A7F-A8BB-62098F8BED49}">
      <dgm:prSet/>
      <dgm:spPr/>
      <dgm:t>
        <a:bodyPr/>
        <a:lstStyle/>
        <a:p>
          <a:endParaRPr lang="en-US" b="1"/>
        </a:p>
      </dgm:t>
    </dgm:pt>
    <dgm:pt modelId="{48406F85-3857-4195-9DB2-265A22E5FDCE}" type="sibTrans" cxnId="{5F087507-6899-4A7F-A8BB-62098F8BED49}">
      <dgm:prSet/>
      <dgm:spPr/>
      <dgm:t>
        <a:bodyPr/>
        <a:lstStyle/>
        <a:p>
          <a:endParaRPr lang="en-US" b="1"/>
        </a:p>
      </dgm:t>
    </dgm:pt>
    <dgm:pt modelId="{21D76395-FCD8-4AB9-81B4-0DF1297367A4}">
      <dgm:prSet phldrT="[Text]"/>
      <dgm:spPr/>
      <dgm:t>
        <a:bodyPr/>
        <a:lstStyle/>
        <a:p>
          <a:r>
            <a:rPr lang="en-US" b="1" dirty="0"/>
            <a:t>Mental Health Care</a:t>
          </a:r>
        </a:p>
      </dgm:t>
    </dgm:pt>
    <dgm:pt modelId="{0D7F8EDF-FBDE-4C43-A4F6-612E55E958E5}" type="parTrans" cxnId="{BBC54466-F355-499D-94C3-9DFC19DA1DCB}">
      <dgm:prSet/>
      <dgm:spPr/>
      <dgm:t>
        <a:bodyPr/>
        <a:lstStyle/>
        <a:p>
          <a:endParaRPr lang="en-US" b="1"/>
        </a:p>
      </dgm:t>
    </dgm:pt>
    <dgm:pt modelId="{A89C950B-BA24-465E-BDF4-8E2BB6008487}" type="sibTrans" cxnId="{BBC54466-F355-499D-94C3-9DFC19DA1DCB}">
      <dgm:prSet/>
      <dgm:spPr/>
      <dgm:t>
        <a:bodyPr/>
        <a:lstStyle/>
        <a:p>
          <a:endParaRPr lang="en-US" b="1"/>
        </a:p>
      </dgm:t>
    </dgm:pt>
    <dgm:pt modelId="{1D436E0F-5D85-4BD3-BE19-B76D0725AF1C}">
      <dgm:prSet phldrT="[Text]"/>
      <dgm:spPr/>
      <dgm:t>
        <a:bodyPr/>
        <a:lstStyle/>
        <a:p>
          <a:r>
            <a:rPr lang="en-US" b="1" dirty="0"/>
            <a:t>Benefits &amp; Income</a:t>
          </a:r>
        </a:p>
      </dgm:t>
    </dgm:pt>
    <dgm:pt modelId="{C846FB8B-344E-4D17-9CB9-53D766221666}" type="parTrans" cxnId="{6F724A9E-D645-4FDF-880F-6D385CC4C39F}">
      <dgm:prSet/>
      <dgm:spPr/>
      <dgm:t>
        <a:bodyPr/>
        <a:lstStyle/>
        <a:p>
          <a:endParaRPr lang="en-US" b="1"/>
        </a:p>
      </dgm:t>
    </dgm:pt>
    <dgm:pt modelId="{98CF0276-E7EC-41B6-B04D-28977DDA405E}" type="sibTrans" cxnId="{6F724A9E-D645-4FDF-880F-6D385CC4C39F}">
      <dgm:prSet/>
      <dgm:spPr/>
      <dgm:t>
        <a:bodyPr/>
        <a:lstStyle/>
        <a:p>
          <a:endParaRPr lang="en-US" b="1"/>
        </a:p>
      </dgm:t>
    </dgm:pt>
    <dgm:pt modelId="{B3DABF53-D296-43DC-917D-8383619F714B}">
      <dgm:prSet phldrT="[Text]"/>
      <dgm:spPr/>
      <dgm:t>
        <a:bodyPr/>
        <a:lstStyle/>
        <a:p>
          <a:r>
            <a:rPr lang="en-US" b="1" dirty="0"/>
            <a:t>Domestic Violence Services</a:t>
          </a:r>
        </a:p>
      </dgm:t>
    </dgm:pt>
    <dgm:pt modelId="{94D9F6F3-E25E-4110-99BE-AEDEB44CB437}" type="parTrans" cxnId="{A820F3A6-A280-49A8-89FD-C4EDBCF27A95}">
      <dgm:prSet/>
      <dgm:spPr/>
      <dgm:t>
        <a:bodyPr/>
        <a:lstStyle/>
        <a:p>
          <a:endParaRPr lang="en-US" b="1"/>
        </a:p>
      </dgm:t>
    </dgm:pt>
    <dgm:pt modelId="{00884916-5B3A-44F5-98DB-3EA5559E3BAA}" type="sibTrans" cxnId="{A820F3A6-A280-49A8-89FD-C4EDBCF27A95}">
      <dgm:prSet/>
      <dgm:spPr/>
      <dgm:t>
        <a:bodyPr/>
        <a:lstStyle/>
        <a:p>
          <a:endParaRPr lang="en-US" b="1"/>
        </a:p>
      </dgm:t>
    </dgm:pt>
    <dgm:pt modelId="{EBE5BF67-B0EE-4B48-AF28-7F9C8502FB8C}">
      <dgm:prSet phldrT="[Text]"/>
      <dgm:spPr/>
      <dgm:t>
        <a:bodyPr/>
        <a:lstStyle/>
        <a:p>
          <a:r>
            <a:rPr lang="en-US" b="1" dirty="0"/>
            <a:t>Medical Care</a:t>
          </a:r>
        </a:p>
      </dgm:t>
    </dgm:pt>
    <dgm:pt modelId="{21F2FD76-4970-48B5-96C7-0B4B0E911937}" type="parTrans" cxnId="{BD268A43-02DC-441C-9C80-F2D06CB816B3}">
      <dgm:prSet/>
      <dgm:spPr/>
      <dgm:t>
        <a:bodyPr/>
        <a:lstStyle/>
        <a:p>
          <a:endParaRPr lang="en-US" b="1"/>
        </a:p>
      </dgm:t>
    </dgm:pt>
    <dgm:pt modelId="{24BF3F36-A9D9-4BEB-A504-7EC3875434B4}" type="sibTrans" cxnId="{BD268A43-02DC-441C-9C80-F2D06CB816B3}">
      <dgm:prSet/>
      <dgm:spPr/>
      <dgm:t>
        <a:bodyPr/>
        <a:lstStyle/>
        <a:p>
          <a:endParaRPr lang="en-US" b="1"/>
        </a:p>
      </dgm:t>
    </dgm:pt>
    <dgm:pt modelId="{D78158ED-13F6-4CC7-8CC3-4B065778D02A}">
      <dgm:prSet phldrT="[Text]"/>
      <dgm:spPr/>
      <dgm:t>
        <a:bodyPr/>
        <a:lstStyle/>
        <a:p>
          <a:r>
            <a:rPr lang="en-US" b="1" dirty="0"/>
            <a:t>Addiction Treatment</a:t>
          </a:r>
        </a:p>
      </dgm:t>
    </dgm:pt>
    <dgm:pt modelId="{431E2EC7-9C4D-4870-ABCA-BF308E3134A3}" type="parTrans" cxnId="{3898AF58-E31C-4584-8519-A352488D1C94}">
      <dgm:prSet/>
      <dgm:spPr/>
      <dgm:t>
        <a:bodyPr/>
        <a:lstStyle/>
        <a:p>
          <a:endParaRPr lang="en-US" b="1"/>
        </a:p>
      </dgm:t>
    </dgm:pt>
    <dgm:pt modelId="{FFE4BE1E-76B1-4A1A-A180-9227381E11FF}" type="sibTrans" cxnId="{3898AF58-E31C-4584-8519-A352488D1C94}">
      <dgm:prSet/>
      <dgm:spPr/>
      <dgm:t>
        <a:bodyPr/>
        <a:lstStyle/>
        <a:p>
          <a:endParaRPr lang="en-US" b="1"/>
        </a:p>
      </dgm:t>
    </dgm:pt>
    <dgm:pt modelId="{785EF1BF-159B-469A-958D-B96FADCD9D4C}">
      <dgm:prSet phldrT="[Text]"/>
      <dgm:spPr/>
      <dgm:t>
        <a:bodyPr/>
        <a:lstStyle/>
        <a:p>
          <a:r>
            <a:rPr lang="en-US" b="1" dirty="0"/>
            <a:t>Wellness &amp; Life Skills</a:t>
          </a:r>
        </a:p>
      </dgm:t>
    </dgm:pt>
    <dgm:pt modelId="{4025D0A0-443F-4700-9E1B-9F50AB9E5101}" type="parTrans" cxnId="{11C9670D-13EF-4415-AA0E-76DE87E05AA6}">
      <dgm:prSet/>
      <dgm:spPr/>
      <dgm:t>
        <a:bodyPr/>
        <a:lstStyle/>
        <a:p>
          <a:endParaRPr lang="en-US" b="1"/>
        </a:p>
      </dgm:t>
    </dgm:pt>
    <dgm:pt modelId="{80520057-FFCE-4CA8-A873-F38FF125A2BB}" type="sibTrans" cxnId="{11C9670D-13EF-4415-AA0E-76DE87E05AA6}">
      <dgm:prSet/>
      <dgm:spPr/>
      <dgm:t>
        <a:bodyPr/>
        <a:lstStyle/>
        <a:p>
          <a:endParaRPr lang="en-US" b="1"/>
        </a:p>
      </dgm:t>
    </dgm:pt>
    <dgm:pt modelId="{40353A20-DD0A-4F5B-8105-9CB30CED1998}">
      <dgm:prSet custT="1"/>
      <dgm:spPr/>
      <dgm:t>
        <a:bodyPr/>
        <a:lstStyle/>
        <a:p>
          <a:r>
            <a:rPr lang="en-US" sz="1400" b="1" dirty="0"/>
            <a:t>Outreach &amp; Engage-</a:t>
          </a:r>
          <a:r>
            <a:rPr lang="en-US" sz="1400" b="1" dirty="0" err="1"/>
            <a:t>ment</a:t>
          </a:r>
          <a:endParaRPr lang="en-US" sz="1400" b="1" dirty="0"/>
        </a:p>
      </dgm:t>
    </dgm:pt>
    <dgm:pt modelId="{F6B5F70F-B489-464F-B7CE-7E7629424207}" type="parTrans" cxnId="{5CE8CE93-9656-4814-92A2-CE6E71EE7306}">
      <dgm:prSet/>
      <dgm:spPr/>
      <dgm:t>
        <a:bodyPr/>
        <a:lstStyle/>
        <a:p>
          <a:endParaRPr lang="en-US" b="1"/>
        </a:p>
      </dgm:t>
    </dgm:pt>
    <dgm:pt modelId="{BED3D4F1-CD46-4689-89AD-39DA3884BBB4}" type="sibTrans" cxnId="{5CE8CE93-9656-4814-92A2-CE6E71EE7306}">
      <dgm:prSet/>
      <dgm:spPr/>
      <dgm:t>
        <a:bodyPr/>
        <a:lstStyle/>
        <a:p>
          <a:endParaRPr lang="en-US" b="1"/>
        </a:p>
      </dgm:t>
    </dgm:pt>
    <dgm:pt modelId="{E497CE53-D782-451D-9451-2A38D53D3072}" type="pres">
      <dgm:prSet presAssocID="{5D30367F-33C5-4665-BB06-B920DA8C025A}" presName="Name0" presStyleCnt="0">
        <dgm:presLayoutVars>
          <dgm:chMax val="1"/>
          <dgm:dir/>
          <dgm:animLvl val="ctr"/>
          <dgm:resizeHandles val="exact"/>
        </dgm:presLayoutVars>
      </dgm:prSet>
      <dgm:spPr/>
      <dgm:t>
        <a:bodyPr/>
        <a:lstStyle/>
        <a:p>
          <a:endParaRPr lang="en-US"/>
        </a:p>
      </dgm:t>
    </dgm:pt>
    <dgm:pt modelId="{9760DA2F-8818-4C08-AF64-17BD87BA2ABA}" type="pres">
      <dgm:prSet presAssocID="{9677165A-CCAB-4D66-AC44-8B1B76A79E5B}" presName="centerShape" presStyleLbl="node0" presStyleIdx="0" presStyleCnt="1"/>
      <dgm:spPr/>
      <dgm:t>
        <a:bodyPr/>
        <a:lstStyle/>
        <a:p>
          <a:endParaRPr lang="en-US"/>
        </a:p>
      </dgm:t>
    </dgm:pt>
    <dgm:pt modelId="{49BEC5FD-1DAA-496A-B9D3-9937A442DEBE}" type="pres">
      <dgm:prSet presAssocID="{40353A20-DD0A-4F5B-8105-9CB30CED1998}" presName="node" presStyleLbl="node1" presStyleIdx="0" presStyleCnt="8">
        <dgm:presLayoutVars>
          <dgm:bulletEnabled val="1"/>
        </dgm:presLayoutVars>
      </dgm:prSet>
      <dgm:spPr/>
      <dgm:t>
        <a:bodyPr/>
        <a:lstStyle/>
        <a:p>
          <a:endParaRPr lang="en-US"/>
        </a:p>
      </dgm:t>
    </dgm:pt>
    <dgm:pt modelId="{083D629A-3732-458E-8025-BC10A3F86641}" type="pres">
      <dgm:prSet presAssocID="{40353A20-DD0A-4F5B-8105-9CB30CED1998}" presName="dummy" presStyleCnt="0"/>
      <dgm:spPr/>
    </dgm:pt>
    <dgm:pt modelId="{BD7ADB03-8E98-4458-BAF8-88520BA7051A}" type="pres">
      <dgm:prSet presAssocID="{BED3D4F1-CD46-4689-89AD-39DA3884BBB4}" presName="sibTrans" presStyleLbl="sibTrans2D1" presStyleIdx="0" presStyleCnt="8"/>
      <dgm:spPr/>
      <dgm:t>
        <a:bodyPr/>
        <a:lstStyle/>
        <a:p>
          <a:endParaRPr lang="en-US"/>
        </a:p>
      </dgm:t>
    </dgm:pt>
    <dgm:pt modelId="{316D7C2E-0456-40C8-920F-FAA6710CD935}" type="pres">
      <dgm:prSet presAssocID="{97DB60D7-EA0D-42A2-9322-A4FAA9E9E6DC}" presName="node" presStyleLbl="node1" presStyleIdx="1" presStyleCnt="8">
        <dgm:presLayoutVars>
          <dgm:bulletEnabled val="1"/>
        </dgm:presLayoutVars>
      </dgm:prSet>
      <dgm:spPr/>
      <dgm:t>
        <a:bodyPr/>
        <a:lstStyle/>
        <a:p>
          <a:endParaRPr lang="en-US"/>
        </a:p>
      </dgm:t>
    </dgm:pt>
    <dgm:pt modelId="{EAB1F3B7-CA03-44AB-93C8-114DBAB25C86}" type="pres">
      <dgm:prSet presAssocID="{97DB60D7-EA0D-42A2-9322-A4FAA9E9E6DC}" presName="dummy" presStyleCnt="0"/>
      <dgm:spPr/>
    </dgm:pt>
    <dgm:pt modelId="{3A1744DA-87CF-4B4F-9FB6-193605ECB8B1}" type="pres">
      <dgm:prSet presAssocID="{48406F85-3857-4195-9DB2-265A22E5FDCE}" presName="sibTrans" presStyleLbl="sibTrans2D1" presStyleIdx="1" presStyleCnt="8"/>
      <dgm:spPr/>
      <dgm:t>
        <a:bodyPr/>
        <a:lstStyle/>
        <a:p>
          <a:endParaRPr lang="en-US"/>
        </a:p>
      </dgm:t>
    </dgm:pt>
    <dgm:pt modelId="{F18E2A56-63C4-4334-9EB6-763BDCF9A112}" type="pres">
      <dgm:prSet presAssocID="{21D76395-FCD8-4AB9-81B4-0DF1297367A4}" presName="node" presStyleLbl="node1" presStyleIdx="2" presStyleCnt="8">
        <dgm:presLayoutVars>
          <dgm:bulletEnabled val="1"/>
        </dgm:presLayoutVars>
      </dgm:prSet>
      <dgm:spPr/>
      <dgm:t>
        <a:bodyPr/>
        <a:lstStyle/>
        <a:p>
          <a:endParaRPr lang="en-US"/>
        </a:p>
      </dgm:t>
    </dgm:pt>
    <dgm:pt modelId="{920CD434-7AB2-4946-A8C5-E9F8042EF3F8}" type="pres">
      <dgm:prSet presAssocID="{21D76395-FCD8-4AB9-81B4-0DF1297367A4}" presName="dummy" presStyleCnt="0"/>
      <dgm:spPr/>
    </dgm:pt>
    <dgm:pt modelId="{884BB6BF-B1A5-4E96-8C1D-F9A0B042B928}" type="pres">
      <dgm:prSet presAssocID="{A89C950B-BA24-465E-BDF4-8E2BB6008487}" presName="sibTrans" presStyleLbl="sibTrans2D1" presStyleIdx="2" presStyleCnt="8"/>
      <dgm:spPr/>
      <dgm:t>
        <a:bodyPr/>
        <a:lstStyle/>
        <a:p>
          <a:endParaRPr lang="en-US"/>
        </a:p>
      </dgm:t>
    </dgm:pt>
    <dgm:pt modelId="{094FEF83-E304-4791-822E-E7B55F08B759}" type="pres">
      <dgm:prSet presAssocID="{1D436E0F-5D85-4BD3-BE19-B76D0725AF1C}" presName="node" presStyleLbl="node1" presStyleIdx="3" presStyleCnt="8">
        <dgm:presLayoutVars>
          <dgm:bulletEnabled val="1"/>
        </dgm:presLayoutVars>
      </dgm:prSet>
      <dgm:spPr/>
      <dgm:t>
        <a:bodyPr/>
        <a:lstStyle/>
        <a:p>
          <a:endParaRPr lang="en-US"/>
        </a:p>
      </dgm:t>
    </dgm:pt>
    <dgm:pt modelId="{969EB844-45F0-4330-82B8-EA7005ECDAE3}" type="pres">
      <dgm:prSet presAssocID="{1D436E0F-5D85-4BD3-BE19-B76D0725AF1C}" presName="dummy" presStyleCnt="0"/>
      <dgm:spPr/>
    </dgm:pt>
    <dgm:pt modelId="{EBF20790-BD36-4AE6-9F50-374CC22ABE35}" type="pres">
      <dgm:prSet presAssocID="{98CF0276-E7EC-41B6-B04D-28977DDA405E}" presName="sibTrans" presStyleLbl="sibTrans2D1" presStyleIdx="3" presStyleCnt="8"/>
      <dgm:spPr/>
      <dgm:t>
        <a:bodyPr/>
        <a:lstStyle/>
        <a:p>
          <a:endParaRPr lang="en-US"/>
        </a:p>
      </dgm:t>
    </dgm:pt>
    <dgm:pt modelId="{807863D7-CCFF-427A-89E5-B3235992FDF1}" type="pres">
      <dgm:prSet presAssocID="{B3DABF53-D296-43DC-917D-8383619F714B}" presName="node" presStyleLbl="node1" presStyleIdx="4" presStyleCnt="8">
        <dgm:presLayoutVars>
          <dgm:bulletEnabled val="1"/>
        </dgm:presLayoutVars>
      </dgm:prSet>
      <dgm:spPr/>
      <dgm:t>
        <a:bodyPr/>
        <a:lstStyle/>
        <a:p>
          <a:endParaRPr lang="en-US"/>
        </a:p>
      </dgm:t>
    </dgm:pt>
    <dgm:pt modelId="{1EB4F952-74AA-4ECE-ABE2-FF6DDB1F7E9D}" type="pres">
      <dgm:prSet presAssocID="{B3DABF53-D296-43DC-917D-8383619F714B}" presName="dummy" presStyleCnt="0"/>
      <dgm:spPr/>
    </dgm:pt>
    <dgm:pt modelId="{B62E2D19-CD6A-4270-8B6D-86D64F8910DE}" type="pres">
      <dgm:prSet presAssocID="{00884916-5B3A-44F5-98DB-3EA5559E3BAA}" presName="sibTrans" presStyleLbl="sibTrans2D1" presStyleIdx="4" presStyleCnt="8"/>
      <dgm:spPr/>
      <dgm:t>
        <a:bodyPr/>
        <a:lstStyle/>
        <a:p>
          <a:endParaRPr lang="en-US"/>
        </a:p>
      </dgm:t>
    </dgm:pt>
    <dgm:pt modelId="{7FD12027-63A1-4C1E-9285-9BA7417414FB}" type="pres">
      <dgm:prSet presAssocID="{EBE5BF67-B0EE-4B48-AF28-7F9C8502FB8C}" presName="node" presStyleLbl="node1" presStyleIdx="5" presStyleCnt="8">
        <dgm:presLayoutVars>
          <dgm:bulletEnabled val="1"/>
        </dgm:presLayoutVars>
      </dgm:prSet>
      <dgm:spPr/>
      <dgm:t>
        <a:bodyPr/>
        <a:lstStyle/>
        <a:p>
          <a:endParaRPr lang="en-US"/>
        </a:p>
      </dgm:t>
    </dgm:pt>
    <dgm:pt modelId="{008491D9-A4EB-4054-AB11-E293A0FA7AFE}" type="pres">
      <dgm:prSet presAssocID="{EBE5BF67-B0EE-4B48-AF28-7F9C8502FB8C}" presName="dummy" presStyleCnt="0"/>
      <dgm:spPr/>
    </dgm:pt>
    <dgm:pt modelId="{B21FD399-B013-4487-87F0-F588FE59DE2E}" type="pres">
      <dgm:prSet presAssocID="{24BF3F36-A9D9-4BEB-A504-7EC3875434B4}" presName="sibTrans" presStyleLbl="sibTrans2D1" presStyleIdx="5" presStyleCnt="8"/>
      <dgm:spPr/>
      <dgm:t>
        <a:bodyPr/>
        <a:lstStyle/>
        <a:p>
          <a:endParaRPr lang="en-US"/>
        </a:p>
      </dgm:t>
    </dgm:pt>
    <dgm:pt modelId="{09F2DE26-A1D0-433C-B202-C01AE2723035}" type="pres">
      <dgm:prSet presAssocID="{D78158ED-13F6-4CC7-8CC3-4B065778D02A}" presName="node" presStyleLbl="node1" presStyleIdx="6" presStyleCnt="8">
        <dgm:presLayoutVars>
          <dgm:bulletEnabled val="1"/>
        </dgm:presLayoutVars>
      </dgm:prSet>
      <dgm:spPr/>
      <dgm:t>
        <a:bodyPr/>
        <a:lstStyle/>
        <a:p>
          <a:endParaRPr lang="en-US"/>
        </a:p>
      </dgm:t>
    </dgm:pt>
    <dgm:pt modelId="{A915E6A6-E0DF-4223-971A-A0738B6DD05B}" type="pres">
      <dgm:prSet presAssocID="{D78158ED-13F6-4CC7-8CC3-4B065778D02A}" presName="dummy" presStyleCnt="0"/>
      <dgm:spPr/>
    </dgm:pt>
    <dgm:pt modelId="{94D7ABFC-D487-44C5-A1D9-137B53B21423}" type="pres">
      <dgm:prSet presAssocID="{FFE4BE1E-76B1-4A1A-A180-9227381E11FF}" presName="sibTrans" presStyleLbl="sibTrans2D1" presStyleIdx="6" presStyleCnt="8"/>
      <dgm:spPr/>
      <dgm:t>
        <a:bodyPr/>
        <a:lstStyle/>
        <a:p>
          <a:endParaRPr lang="en-US"/>
        </a:p>
      </dgm:t>
    </dgm:pt>
    <dgm:pt modelId="{A7992132-32C7-4F89-A1D8-54F6197AE655}" type="pres">
      <dgm:prSet presAssocID="{785EF1BF-159B-469A-958D-B96FADCD9D4C}" presName="node" presStyleLbl="node1" presStyleIdx="7" presStyleCnt="8">
        <dgm:presLayoutVars>
          <dgm:bulletEnabled val="1"/>
        </dgm:presLayoutVars>
      </dgm:prSet>
      <dgm:spPr/>
      <dgm:t>
        <a:bodyPr/>
        <a:lstStyle/>
        <a:p>
          <a:endParaRPr lang="en-US"/>
        </a:p>
      </dgm:t>
    </dgm:pt>
    <dgm:pt modelId="{C151CAAB-4C4F-46B3-99B5-BF00BD7325DA}" type="pres">
      <dgm:prSet presAssocID="{785EF1BF-159B-469A-958D-B96FADCD9D4C}" presName="dummy" presStyleCnt="0"/>
      <dgm:spPr/>
    </dgm:pt>
    <dgm:pt modelId="{7ABB9291-01BB-4D75-9A18-69B94B592EF7}" type="pres">
      <dgm:prSet presAssocID="{80520057-FFCE-4CA8-A873-F38FF125A2BB}" presName="sibTrans" presStyleLbl="sibTrans2D1" presStyleIdx="7" presStyleCnt="8"/>
      <dgm:spPr/>
      <dgm:t>
        <a:bodyPr/>
        <a:lstStyle/>
        <a:p>
          <a:endParaRPr lang="en-US"/>
        </a:p>
      </dgm:t>
    </dgm:pt>
  </dgm:ptLst>
  <dgm:cxnLst>
    <dgm:cxn modelId="{187D09BD-FF98-4048-9B56-6ADD1B95AA2C}" type="presOf" srcId="{00884916-5B3A-44F5-98DB-3EA5559E3BAA}" destId="{B62E2D19-CD6A-4270-8B6D-86D64F8910DE}" srcOrd="0" destOrd="0" presId="urn:microsoft.com/office/officeart/2005/8/layout/radial6"/>
    <dgm:cxn modelId="{281C01FD-0595-464B-B715-05F3C4D3EDD3}" type="presOf" srcId="{FFE4BE1E-76B1-4A1A-A180-9227381E11FF}" destId="{94D7ABFC-D487-44C5-A1D9-137B53B21423}" srcOrd="0" destOrd="0" presId="urn:microsoft.com/office/officeart/2005/8/layout/radial6"/>
    <dgm:cxn modelId="{CB55CDB2-0D48-4F66-A8B8-BDE6CEC02041}" type="presOf" srcId="{1D436E0F-5D85-4BD3-BE19-B76D0725AF1C}" destId="{094FEF83-E304-4791-822E-E7B55F08B759}" srcOrd="0" destOrd="0" presId="urn:microsoft.com/office/officeart/2005/8/layout/radial6"/>
    <dgm:cxn modelId="{A820F3A6-A280-49A8-89FD-C4EDBCF27A95}" srcId="{9677165A-CCAB-4D66-AC44-8B1B76A79E5B}" destId="{B3DABF53-D296-43DC-917D-8383619F714B}" srcOrd="4" destOrd="0" parTransId="{94D9F6F3-E25E-4110-99BE-AEDEB44CB437}" sibTransId="{00884916-5B3A-44F5-98DB-3EA5559E3BAA}"/>
    <dgm:cxn modelId="{1DEB58A2-860F-4E53-8109-F1CAAAB84D0D}" type="presOf" srcId="{BED3D4F1-CD46-4689-89AD-39DA3884BBB4}" destId="{BD7ADB03-8E98-4458-BAF8-88520BA7051A}" srcOrd="0" destOrd="0" presId="urn:microsoft.com/office/officeart/2005/8/layout/radial6"/>
    <dgm:cxn modelId="{4AA9DCAD-BE4B-4F65-A6FC-A86B612BB37B}" type="presOf" srcId="{80520057-FFCE-4CA8-A873-F38FF125A2BB}" destId="{7ABB9291-01BB-4D75-9A18-69B94B592EF7}" srcOrd="0" destOrd="0" presId="urn:microsoft.com/office/officeart/2005/8/layout/radial6"/>
    <dgm:cxn modelId="{D467FE8B-AEA7-41B1-9A96-C36410B3EA01}" type="presOf" srcId="{D78158ED-13F6-4CC7-8CC3-4B065778D02A}" destId="{09F2DE26-A1D0-433C-B202-C01AE2723035}" srcOrd="0" destOrd="0" presId="urn:microsoft.com/office/officeart/2005/8/layout/radial6"/>
    <dgm:cxn modelId="{3898AF58-E31C-4584-8519-A352488D1C94}" srcId="{9677165A-CCAB-4D66-AC44-8B1B76A79E5B}" destId="{D78158ED-13F6-4CC7-8CC3-4B065778D02A}" srcOrd="6" destOrd="0" parTransId="{431E2EC7-9C4D-4870-ABCA-BF308E3134A3}" sibTransId="{FFE4BE1E-76B1-4A1A-A180-9227381E11FF}"/>
    <dgm:cxn modelId="{86DAA0C9-4A19-4400-96AE-ECD635AE5D65}" type="presOf" srcId="{785EF1BF-159B-469A-958D-B96FADCD9D4C}" destId="{A7992132-32C7-4F89-A1D8-54F6197AE655}" srcOrd="0" destOrd="0" presId="urn:microsoft.com/office/officeart/2005/8/layout/radial6"/>
    <dgm:cxn modelId="{D1F25593-9007-4FB5-9674-CAFD829481D9}" type="presOf" srcId="{24BF3F36-A9D9-4BEB-A504-7EC3875434B4}" destId="{B21FD399-B013-4487-87F0-F588FE59DE2E}" srcOrd="0" destOrd="0" presId="urn:microsoft.com/office/officeart/2005/8/layout/radial6"/>
    <dgm:cxn modelId="{BD268A43-02DC-441C-9C80-F2D06CB816B3}" srcId="{9677165A-CCAB-4D66-AC44-8B1B76A79E5B}" destId="{EBE5BF67-B0EE-4B48-AF28-7F9C8502FB8C}" srcOrd="5" destOrd="0" parTransId="{21F2FD76-4970-48B5-96C7-0B4B0E911937}" sibTransId="{24BF3F36-A9D9-4BEB-A504-7EC3875434B4}"/>
    <dgm:cxn modelId="{6F724A9E-D645-4FDF-880F-6D385CC4C39F}" srcId="{9677165A-CCAB-4D66-AC44-8B1B76A79E5B}" destId="{1D436E0F-5D85-4BD3-BE19-B76D0725AF1C}" srcOrd="3" destOrd="0" parTransId="{C846FB8B-344E-4D17-9CB9-53D766221666}" sibTransId="{98CF0276-E7EC-41B6-B04D-28977DDA405E}"/>
    <dgm:cxn modelId="{DEC1AEBD-E7D5-4333-8F61-39D52A842458}" type="presOf" srcId="{21D76395-FCD8-4AB9-81B4-0DF1297367A4}" destId="{F18E2A56-63C4-4334-9EB6-763BDCF9A112}" srcOrd="0" destOrd="0" presId="urn:microsoft.com/office/officeart/2005/8/layout/radial6"/>
    <dgm:cxn modelId="{D97DBD6E-E800-4402-A7F1-9AB9621A92CE}" type="presOf" srcId="{48406F85-3857-4195-9DB2-265A22E5FDCE}" destId="{3A1744DA-87CF-4B4F-9FB6-193605ECB8B1}" srcOrd="0" destOrd="0" presId="urn:microsoft.com/office/officeart/2005/8/layout/radial6"/>
    <dgm:cxn modelId="{6B4E8A14-10CA-401A-BBE1-8DB84F147425}" srcId="{5D30367F-33C5-4665-BB06-B920DA8C025A}" destId="{9677165A-CCAB-4D66-AC44-8B1B76A79E5B}" srcOrd="0" destOrd="0" parTransId="{E41DC5B6-01D1-4B1C-9CC5-F6A6F48C8168}" sibTransId="{1EAD9045-B9BB-46A5-A05C-E1E1CEFBF785}"/>
    <dgm:cxn modelId="{648C96E0-D1E4-4133-B600-C96AF3236AC1}" type="presOf" srcId="{9677165A-CCAB-4D66-AC44-8B1B76A79E5B}" destId="{9760DA2F-8818-4C08-AF64-17BD87BA2ABA}" srcOrd="0" destOrd="0" presId="urn:microsoft.com/office/officeart/2005/8/layout/radial6"/>
    <dgm:cxn modelId="{4DBEE1F4-6386-448F-8190-1E2FE25F455A}" type="presOf" srcId="{98CF0276-E7EC-41B6-B04D-28977DDA405E}" destId="{EBF20790-BD36-4AE6-9F50-374CC22ABE35}" srcOrd="0" destOrd="0" presId="urn:microsoft.com/office/officeart/2005/8/layout/radial6"/>
    <dgm:cxn modelId="{09405BF6-2481-4286-ABE8-3B9F3506EF30}" type="presOf" srcId="{EBE5BF67-B0EE-4B48-AF28-7F9C8502FB8C}" destId="{7FD12027-63A1-4C1E-9285-9BA7417414FB}" srcOrd="0" destOrd="0" presId="urn:microsoft.com/office/officeart/2005/8/layout/radial6"/>
    <dgm:cxn modelId="{BBC54466-F355-499D-94C3-9DFC19DA1DCB}" srcId="{9677165A-CCAB-4D66-AC44-8B1B76A79E5B}" destId="{21D76395-FCD8-4AB9-81B4-0DF1297367A4}" srcOrd="2" destOrd="0" parTransId="{0D7F8EDF-FBDE-4C43-A4F6-612E55E958E5}" sibTransId="{A89C950B-BA24-465E-BDF4-8E2BB6008487}"/>
    <dgm:cxn modelId="{B0A6497C-1B4A-464C-854E-8F9122A5A93A}" type="presOf" srcId="{5D30367F-33C5-4665-BB06-B920DA8C025A}" destId="{E497CE53-D782-451D-9451-2A38D53D3072}" srcOrd="0" destOrd="0" presId="urn:microsoft.com/office/officeart/2005/8/layout/radial6"/>
    <dgm:cxn modelId="{252AA582-44C0-4B2A-A422-D98497530BCF}" type="presOf" srcId="{B3DABF53-D296-43DC-917D-8383619F714B}" destId="{807863D7-CCFF-427A-89E5-B3235992FDF1}" srcOrd="0" destOrd="0" presId="urn:microsoft.com/office/officeart/2005/8/layout/radial6"/>
    <dgm:cxn modelId="{967C3731-036A-4F07-B167-3C23C30AD437}" type="presOf" srcId="{97DB60D7-EA0D-42A2-9322-A4FAA9E9E6DC}" destId="{316D7C2E-0456-40C8-920F-FAA6710CD935}" srcOrd="0" destOrd="0" presId="urn:microsoft.com/office/officeart/2005/8/layout/radial6"/>
    <dgm:cxn modelId="{5CE8CE93-9656-4814-92A2-CE6E71EE7306}" srcId="{9677165A-CCAB-4D66-AC44-8B1B76A79E5B}" destId="{40353A20-DD0A-4F5B-8105-9CB30CED1998}" srcOrd="0" destOrd="0" parTransId="{F6B5F70F-B489-464F-B7CE-7E7629424207}" sibTransId="{BED3D4F1-CD46-4689-89AD-39DA3884BBB4}"/>
    <dgm:cxn modelId="{DC7CD850-EB66-4B7A-9111-C849BA761B36}" type="presOf" srcId="{A89C950B-BA24-465E-BDF4-8E2BB6008487}" destId="{884BB6BF-B1A5-4E96-8C1D-F9A0B042B928}" srcOrd="0" destOrd="0" presId="urn:microsoft.com/office/officeart/2005/8/layout/radial6"/>
    <dgm:cxn modelId="{5F087507-6899-4A7F-A8BB-62098F8BED49}" srcId="{9677165A-CCAB-4D66-AC44-8B1B76A79E5B}" destId="{97DB60D7-EA0D-42A2-9322-A4FAA9E9E6DC}" srcOrd="1" destOrd="0" parTransId="{AFF155A7-1067-444D-9120-37ACE7E7769F}" sibTransId="{48406F85-3857-4195-9DB2-265A22E5FDCE}"/>
    <dgm:cxn modelId="{11C9670D-13EF-4415-AA0E-76DE87E05AA6}" srcId="{9677165A-CCAB-4D66-AC44-8B1B76A79E5B}" destId="{785EF1BF-159B-469A-958D-B96FADCD9D4C}" srcOrd="7" destOrd="0" parTransId="{4025D0A0-443F-4700-9E1B-9F50AB9E5101}" sibTransId="{80520057-FFCE-4CA8-A873-F38FF125A2BB}"/>
    <dgm:cxn modelId="{56D30228-B6A4-4E63-9E84-CBD969DD7903}" type="presOf" srcId="{40353A20-DD0A-4F5B-8105-9CB30CED1998}" destId="{49BEC5FD-1DAA-496A-B9D3-9937A442DEBE}" srcOrd="0" destOrd="0" presId="urn:microsoft.com/office/officeart/2005/8/layout/radial6"/>
    <dgm:cxn modelId="{EA47E632-ED69-4D7F-BC4C-E9665727C8A6}" type="presParOf" srcId="{E497CE53-D782-451D-9451-2A38D53D3072}" destId="{9760DA2F-8818-4C08-AF64-17BD87BA2ABA}" srcOrd="0" destOrd="0" presId="urn:microsoft.com/office/officeart/2005/8/layout/radial6"/>
    <dgm:cxn modelId="{5EC3129E-D692-45CB-8106-47022B8C2B4D}" type="presParOf" srcId="{E497CE53-D782-451D-9451-2A38D53D3072}" destId="{49BEC5FD-1DAA-496A-B9D3-9937A442DEBE}" srcOrd="1" destOrd="0" presId="urn:microsoft.com/office/officeart/2005/8/layout/radial6"/>
    <dgm:cxn modelId="{370800A3-72B5-4D0B-AE00-00E2315143C4}" type="presParOf" srcId="{E497CE53-D782-451D-9451-2A38D53D3072}" destId="{083D629A-3732-458E-8025-BC10A3F86641}" srcOrd="2" destOrd="0" presId="urn:microsoft.com/office/officeart/2005/8/layout/radial6"/>
    <dgm:cxn modelId="{4DC64B21-97ED-43FE-A2FB-45FF02B3F42B}" type="presParOf" srcId="{E497CE53-D782-451D-9451-2A38D53D3072}" destId="{BD7ADB03-8E98-4458-BAF8-88520BA7051A}" srcOrd="3" destOrd="0" presId="urn:microsoft.com/office/officeart/2005/8/layout/radial6"/>
    <dgm:cxn modelId="{A9522F74-B4BC-4124-B212-A5B2D5D41C0A}" type="presParOf" srcId="{E497CE53-D782-451D-9451-2A38D53D3072}" destId="{316D7C2E-0456-40C8-920F-FAA6710CD935}" srcOrd="4" destOrd="0" presId="urn:microsoft.com/office/officeart/2005/8/layout/radial6"/>
    <dgm:cxn modelId="{BA94EE1E-AE93-47CA-8660-EDFEA7B3BEB0}" type="presParOf" srcId="{E497CE53-D782-451D-9451-2A38D53D3072}" destId="{EAB1F3B7-CA03-44AB-93C8-114DBAB25C86}" srcOrd="5" destOrd="0" presId="urn:microsoft.com/office/officeart/2005/8/layout/radial6"/>
    <dgm:cxn modelId="{4DEF3738-35C2-4362-AABF-4E4DD7CEA9F3}" type="presParOf" srcId="{E497CE53-D782-451D-9451-2A38D53D3072}" destId="{3A1744DA-87CF-4B4F-9FB6-193605ECB8B1}" srcOrd="6" destOrd="0" presId="urn:microsoft.com/office/officeart/2005/8/layout/radial6"/>
    <dgm:cxn modelId="{D733534E-06C4-4143-B640-E218CA68FE3D}" type="presParOf" srcId="{E497CE53-D782-451D-9451-2A38D53D3072}" destId="{F18E2A56-63C4-4334-9EB6-763BDCF9A112}" srcOrd="7" destOrd="0" presId="urn:microsoft.com/office/officeart/2005/8/layout/radial6"/>
    <dgm:cxn modelId="{54CE646B-5CE8-472D-93F7-74F5290F0C61}" type="presParOf" srcId="{E497CE53-D782-451D-9451-2A38D53D3072}" destId="{920CD434-7AB2-4946-A8C5-E9F8042EF3F8}" srcOrd="8" destOrd="0" presId="urn:microsoft.com/office/officeart/2005/8/layout/radial6"/>
    <dgm:cxn modelId="{2E09599A-C782-4C64-9100-29DF1743B340}" type="presParOf" srcId="{E497CE53-D782-451D-9451-2A38D53D3072}" destId="{884BB6BF-B1A5-4E96-8C1D-F9A0B042B928}" srcOrd="9" destOrd="0" presId="urn:microsoft.com/office/officeart/2005/8/layout/radial6"/>
    <dgm:cxn modelId="{4742EF8E-7A43-4D00-92CB-2656E7FEA6FE}" type="presParOf" srcId="{E497CE53-D782-451D-9451-2A38D53D3072}" destId="{094FEF83-E304-4791-822E-E7B55F08B759}" srcOrd="10" destOrd="0" presId="urn:microsoft.com/office/officeart/2005/8/layout/radial6"/>
    <dgm:cxn modelId="{18638860-ED91-4699-92BE-C2BE34D15FEA}" type="presParOf" srcId="{E497CE53-D782-451D-9451-2A38D53D3072}" destId="{969EB844-45F0-4330-82B8-EA7005ECDAE3}" srcOrd="11" destOrd="0" presId="urn:microsoft.com/office/officeart/2005/8/layout/radial6"/>
    <dgm:cxn modelId="{21630B61-D14D-4176-8B11-2299F08C6C7B}" type="presParOf" srcId="{E497CE53-D782-451D-9451-2A38D53D3072}" destId="{EBF20790-BD36-4AE6-9F50-374CC22ABE35}" srcOrd="12" destOrd="0" presId="urn:microsoft.com/office/officeart/2005/8/layout/radial6"/>
    <dgm:cxn modelId="{D819C31A-71AE-4648-BAAD-D582712C3D8D}" type="presParOf" srcId="{E497CE53-D782-451D-9451-2A38D53D3072}" destId="{807863D7-CCFF-427A-89E5-B3235992FDF1}" srcOrd="13" destOrd="0" presId="urn:microsoft.com/office/officeart/2005/8/layout/radial6"/>
    <dgm:cxn modelId="{89206CA6-6665-4F4F-8B8F-8E07C38873EB}" type="presParOf" srcId="{E497CE53-D782-451D-9451-2A38D53D3072}" destId="{1EB4F952-74AA-4ECE-ABE2-FF6DDB1F7E9D}" srcOrd="14" destOrd="0" presId="urn:microsoft.com/office/officeart/2005/8/layout/radial6"/>
    <dgm:cxn modelId="{05E71988-EB92-4E2F-82B5-BD2C0CAFD182}" type="presParOf" srcId="{E497CE53-D782-451D-9451-2A38D53D3072}" destId="{B62E2D19-CD6A-4270-8B6D-86D64F8910DE}" srcOrd="15" destOrd="0" presId="urn:microsoft.com/office/officeart/2005/8/layout/radial6"/>
    <dgm:cxn modelId="{F4CD5B7F-4AAB-4254-9F65-C1D08A7C6E1F}" type="presParOf" srcId="{E497CE53-D782-451D-9451-2A38D53D3072}" destId="{7FD12027-63A1-4C1E-9285-9BA7417414FB}" srcOrd="16" destOrd="0" presId="urn:microsoft.com/office/officeart/2005/8/layout/radial6"/>
    <dgm:cxn modelId="{15183E43-48B1-4FC1-BE20-ACF7464EECEA}" type="presParOf" srcId="{E497CE53-D782-451D-9451-2A38D53D3072}" destId="{008491D9-A4EB-4054-AB11-E293A0FA7AFE}" srcOrd="17" destOrd="0" presId="urn:microsoft.com/office/officeart/2005/8/layout/radial6"/>
    <dgm:cxn modelId="{7A9BDADA-BB3F-4B87-A55E-23B9662CBE7A}" type="presParOf" srcId="{E497CE53-D782-451D-9451-2A38D53D3072}" destId="{B21FD399-B013-4487-87F0-F588FE59DE2E}" srcOrd="18" destOrd="0" presId="urn:microsoft.com/office/officeart/2005/8/layout/radial6"/>
    <dgm:cxn modelId="{EA372FA9-135E-4972-8E02-F42CF786E15E}" type="presParOf" srcId="{E497CE53-D782-451D-9451-2A38D53D3072}" destId="{09F2DE26-A1D0-433C-B202-C01AE2723035}" srcOrd="19" destOrd="0" presId="urn:microsoft.com/office/officeart/2005/8/layout/radial6"/>
    <dgm:cxn modelId="{84BD402B-27FD-4F04-8C7B-DAA0D378DBD6}" type="presParOf" srcId="{E497CE53-D782-451D-9451-2A38D53D3072}" destId="{A915E6A6-E0DF-4223-971A-A0738B6DD05B}" srcOrd="20" destOrd="0" presId="urn:microsoft.com/office/officeart/2005/8/layout/radial6"/>
    <dgm:cxn modelId="{55BE7E50-0C3F-44FC-9AFB-497E8655F45F}" type="presParOf" srcId="{E497CE53-D782-451D-9451-2A38D53D3072}" destId="{94D7ABFC-D487-44C5-A1D9-137B53B21423}" srcOrd="21" destOrd="0" presId="urn:microsoft.com/office/officeart/2005/8/layout/radial6"/>
    <dgm:cxn modelId="{5D5B8A7E-CC51-4811-A28D-200449AA200F}" type="presParOf" srcId="{E497CE53-D782-451D-9451-2A38D53D3072}" destId="{A7992132-32C7-4F89-A1D8-54F6197AE655}" srcOrd="22" destOrd="0" presId="urn:microsoft.com/office/officeart/2005/8/layout/radial6"/>
    <dgm:cxn modelId="{2F280C00-27A5-430D-BBBF-7E01F3EB32B9}" type="presParOf" srcId="{E497CE53-D782-451D-9451-2A38D53D3072}" destId="{C151CAAB-4C4F-46B3-99B5-BF00BD7325DA}" srcOrd="23" destOrd="0" presId="urn:microsoft.com/office/officeart/2005/8/layout/radial6"/>
    <dgm:cxn modelId="{DB9B3022-32B2-49B1-B2C7-300CCE98874A}" type="presParOf" srcId="{E497CE53-D782-451D-9451-2A38D53D3072}" destId="{7ABB9291-01BB-4D75-9A18-69B94B592EF7}"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5202D-FA7B-4793-808C-3EC7912D4889}" type="doc">
      <dgm:prSet loTypeId="urn:microsoft.com/office/officeart/2005/8/layout/hList7" loCatId="list" qsTypeId="urn:microsoft.com/office/officeart/2005/8/quickstyle/simple1" qsCatId="simple" csTypeId="urn:microsoft.com/office/officeart/2005/8/colors/colorful4" csCatId="colorful" phldr="1"/>
      <dgm:spPr/>
    </dgm:pt>
    <dgm:pt modelId="{C72AD06F-4FAC-4A1A-9C2C-13FEF54B3357}">
      <dgm:prSet phldrT="[Text]" custT="1"/>
      <dgm:spPr/>
      <dgm:t>
        <a:bodyPr/>
        <a:lstStyle/>
        <a:p>
          <a:r>
            <a:rPr lang="en-US" sz="1600" dirty="0"/>
            <a:t>Have easy access to a psychiatrist which has increased interest in discussing medication</a:t>
          </a:r>
        </a:p>
        <a:p>
          <a:r>
            <a:rPr lang="en-US" sz="1600" dirty="0"/>
            <a:t>One client agreed to Vivitrol to treat substance use disorder</a:t>
          </a:r>
        </a:p>
      </dgm:t>
    </dgm:pt>
    <dgm:pt modelId="{E14E48F8-80ED-4419-9A15-8760FF69BDAD}" type="parTrans" cxnId="{ED41EA0F-D029-4D83-AEFF-8CD331918C17}">
      <dgm:prSet/>
      <dgm:spPr/>
      <dgm:t>
        <a:bodyPr/>
        <a:lstStyle/>
        <a:p>
          <a:endParaRPr lang="en-US"/>
        </a:p>
      </dgm:t>
    </dgm:pt>
    <dgm:pt modelId="{163B8EFA-2C9D-4BDA-9C28-4FEB34F79086}" type="sibTrans" cxnId="{ED41EA0F-D029-4D83-AEFF-8CD331918C17}">
      <dgm:prSet/>
      <dgm:spPr/>
      <dgm:t>
        <a:bodyPr/>
        <a:lstStyle/>
        <a:p>
          <a:endParaRPr lang="en-US"/>
        </a:p>
      </dgm:t>
    </dgm:pt>
    <dgm:pt modelId="{DFEF6F67-93C1-4C75-9567-56729A819B4E}">
      <dgm:prSet phldrT="[Text]" custT="1"/>
      <dgm:spPr/>
      <dgm:t>
        <a:bodyPr/>
        <a:lstStyle/>
        <a:p>
          <a:r>
            <a:rPr lang="en-US" sz="1800" dirty="0"/>
            <a:t>One individual that was incarcerated due to his SPMH was transferred from Jail to hospital and discharged on injectable medication</a:t>
          </a:r>
        </a:p>
      </dgm:t>
    </dgm:pt>
    <dgm:pt modelId="{F763F5F5-A20B-4812-B161-2704747AFDAD}" type="parTrans" cxnId="{4ADE0EC5-D8D5-4117-BBAC-E5C56DDE054E}">
      <dgm:prSet/>
      <dgm:spPr/>
      <dgm:t>
        <a:bodyPr/>
        <a:lstStyle/>
        <a:p>
          <a:endParaRPr lang="en-US"/>
        </a:p>
      </dgm:t>
    </dgm:pt>
    <dgm:pt modelId="{D278D979-86D1-44E0-8C50-1D6817F31383}" type="sibTrans" cxnId="{4ADE0EC5-D8D5-4117-BBAC-E5C56DDE054E}">
      <dgm:prSet/>
      <dgm:spPr/>
      <dgm:t>
        <a:bodyPr/>
        <a:lstStyle/>
        <a:p>
          <a:endParaRPr lang="en-US"/>
        </a:p>
      </dgm:t>
    </dgm:pt>
    <dgm:pt modelId="{0AF8495C-BEBC-41C3-87BA-838643F74516}">
      <dgm:prSet phldrT="[Text]" custT="1"/>
      <dgm:spPr/>
      <dgm:t>
        <a:bodyPr/>
        <a:lstStyle/>
        <a:p>
          <a:r>
            <a:rPr lang="en-US" sz="1800" dirty="0"/>
            <a:t>DHS Nurses are doing home visits to ensure medication management and assist in connection to Primary Care Services.</a:t>
          </a:r>
        </a:p>
      </dgm:t>
    </dgm:pt>
    <dgm:pt modelId="{CB58EC05-F120-49B0-BE58-70FA2B8BE39D}" type="parTrans" cxnId="{7B2D65C0-CC70-4BE1-BE39-58AE19581AEF}">
      <dgm:prSet/>
      <dgm:spPr/>
      <dgm:t>
        <a:bodyPr/>
        <a:lstStyle/>
        <a:p>
          <a:endParaRPr lang="en-US"/>
        </a:p>
      </dgm:t>
    </dgm:pt>
    <dgm:pt modelId="{8D45DF39-BB14-4F29-BFDB-83BC6312CFFA}" type="sibTrans" cxnId="{7B2D65C0-CC70-4BE1-BE39-58AE19581AEF}">
      <dgm:prSet/>
      <dgm:spPr/>
      <dgm:t>
        <a:bodyPr/>
        <a:lstStyle/>
        <a:p>
          <a:endParaRPr lang="en-US"/>
        </a:p>
      </dgm:t>
    </dgm:pt>
    <dgm:pt modelId="{0714F67A-622A-4EEF-9994-990737DBE9F1}" type="pres">
      <dgm:prSet presAssocID="{C915202D-FA7B-4793-808C-3EC7912D4889}" presName="Name0" presStyleCnt="0">
        <dgm:presLayoutVars>
          <dgm:dir/>
          <dgm:resizeHandles val="exact"/>
        </dgm:presLayoutVars>
      </dgm:prSet>
      <dgm:spPr/>
    </dgm:pt>
    <dgm:pt modelId="{17C22D41-B9E1-4C8E-8158-15A56CFC7664}" type="pres">
      <dgm:prSet presAssocID="{C915202D-FA7B-4793-808C-3EC7912D4889}" presName="fgShape" presStyleLbl="fgShp" presStyleIdx="0" presStyleCnt="1"/>
      <dgm:spPr/>
    </dgm:pt>
    <dgm:pt modelId="{7644CC09-0589-4651-AC15-7D211C64F567}" type="pres">
      <dgm:prSet presAssocID="{C915202D-FA7B-4793-808C-3EC7912D4889}" presName="linComp" presStyleCnt="0"/>
      <dgm:spPr/>
    </dgm:pt>
    <dgm:pt modelId="{0C3793E8-9E3D-47DF-9FDF-4B43121FDC3B}" type="pres">
      <dgm:prSet presAssocID="{C72AD06F-4FAC-4A1A-9C2C-13FEF54B3357}" presName="compNode" presStyleCnt="0"/>
      <dgm:spPr/>
    </dgm:pt>
    <dgm:pt modelId="{CA5318B0-91CE-4F7F-B7EE-F99651971711}" type="pres">
      <dgm:prSet presAssocID="{C72AD06F-4FAC-4A1A-9C2C-13FEF54B3357}" presName="bkgdShape" presStyleLbl="node1" presStyleIdx="0" presStyleCnt="3" custLinFactNeighborX="1277" custLinFactNeighborY="-890"/>
      <dgm:spPr/>
      <dgm:t>
        <a:bodyPr/>
        <a:lstStyle/>
        <a:p>
          <a:endParaRPr lang="en-US"/>
        </a:p>
      </dgm:t>
    </dgm:pt>
    <dgm:pt modelId="{58E9AB30-EE9C-422B-98CE-D6D58C90DC6B}" type="pres">
      <dgm:prSet presAssocID="{C72AD06F-4FAC-4A1A-9C2C-13FEF54B3357}" presName="nodeTx" presStyleLbl="node1" presStyleIdx="0" presStyleCnt="3">
        <dgm:presLayoutVars>
          <dgm:bulletEnabled val="1"/>
        </dgm:presLayoutVars>
      </dgm:prSet>
      <dgm:spPr/>
      <dgm:t>
        <a:bodyPr/>
        <a:lstStyle/>
        <a:p>
          <a:endParaRPr lang="en-US"/>
        </a:p>
      </dgm:t>
    </dgm:pt>
    <dgm:pt modelId="{ECC55A64-BD9D-4F7C-97DD-7380A2666A88}" type="pres">
      <dgm:prSet presAssocID="{C72AD06F-4FAC-4A1A-9C2C-13FEF54B3357}" presName="invisiNode" presStyleLbl="node1" presStyleIdx="0" presStyleCnt="3"/>
      <dgm:spPr/>
    </dgm:pt>
    <dgm:pt modelId="{51A67D4C-564C-4412-8814-33453167E720}" type="pres">
      <dgm:prSet presAssocID="{C72AD06F-4FAC-4A1A-9C2C-13FEF54B3357}" presName="imagNode" presStyleLbl="fgImgPlace1" presStyleIdx="0" presStyleCnt="3"/>
      <dgm:spPr>
        <a:blipFill rotWithShape="1">
          <a:blip xmlns:r="http://schemas.openxmlformats.org/officeDocument/2006/relationships" r:embed="rId1"/>
          <a:srcRect/>
          <a:stretch>
            <a:fillRect l="-30000" r="-30000"/>
          </a:stretch>
        </a:blipFill>
      </dgm:spPr>
    </dgm:pt>
    <dgm:pt modelId="{9D353A30-3A22-4A98-850E-CC14FD082ABA}" type="pres">
      <dgm:prSet presAssocID="{163B8EFA-2C9D-4BDA-9C28-4FEB34F79086}" presName="sibTrans" presStyleLbl="sibTrans2D1" presStyleIdx="0" presStyleCnt="0"/>
      <dgm:spPr/>
      <dgm:t>
        <a:bodyPr/>
        <a:lstStyle/>
        <a:p>
          <a:endParaRPr lang="en-US"/>
        </a:p>
      </dgm:t>
    </dgm:pt>
    <dgm:pt modelId="{1C21636A-0FE6-4F27-A519-DB08E90B26E6}" type="pres">
      <dgm:prSet presAssocID="{DFEF6F67-93C1-4C75-9567-56729A819B4E}" presName="compNode" presStyleCnt="0"/>
      <dgm:spPr/>
    </dgm:pt>
    <dgm:pt modelId="{B88658D5-C83C-4B8A-A3C6-3813C4C02AAF}" type="pres">
      <dgm:prSet presAssocID="{DFEF6F67-93C1-4C75-9567-56729A819B4E}" presName="bkgdShape" presStyleLbl="node1" presStyleIdx="1" presStyleCnt="3"/>
      <dgm:spPr/>
      <dgm:t>
        <a:bodyPr/>
        <a:lstStyle/>
        <a:p>
          <a:endParaRPr lang="en-US"/>
        </a:p>
      </dgm:t>
    </dgm:pt>
    <dgm:pt modelId="{B499349F-F8D1-4448-8711-8414202FF61E}" type="pres">
      <dgm:prSet presAssocID="{DFEF6F67-93C1-4C75-9567-56729A819B4E}" presName="nodeTx" presStyleLbl="node1" presStyleIdx="1" presStyleCnt="3">
        <dgm:presLayoutVars>
          <dgm:bulletEnabled val="1"/>
        </dgm:presLayoutVars>
      </dgm:prSet>
      <dgm:spPr/>
      <dgm:t>
        <a:bodyPr/>
        <a:lstStyle/>
        <a:p>
          <a:endParaRPr lang="en-US"/>
        </a:p>
      </dgm:t>
    </dgm:pt>
    <dgm:pt modelId="{CFAEA9FB-D00C-40B2-BFF5-5B8B23307D7B}" type="pres">
      <dgm:prSet presAssocID="{DFEF6F67-93C1-4C75-9567-56729A819B4E}" presName="invisiNode" presStyleLbl="node1" presStyleIdx="1" presStyleCnt="3"/>
      <dgm:spPr/>
    </dgm:pt>
    <dgm:pt modelId="{D68BA2AB-C8AA-402D-9C5F-30260C101ACA}" type="pres">
      <dgm:prSet presAssocID="{DFEF6F67-93C1-4C75-9567-56729A819B4E}" presName="imagNode" presStyleLbl="fgImgPlace1" presStyleIdx="1" presStyleCnt="3"/>
      <dgm:spPr>
        <a:blipFill rotWithShape="1">
          <a:blip xmlns:r="http://schemas.openxmlformats.org/officeDocument/2006/relationships" r:embed="rId2"/>
          <a:srcRect/>
          <a:stretch>
            <a:fillRect l="-24000" r="-24000"/>
          </a:stretch>
        </a:blipFill>
      </dgm:spPr>
    </dgm:pt>
    <dgm:pt modelId="{0C48CA03-E8CF-4166-9444-11B8FAF0E006}" type="pres">
      <dgm:prSet presAssocID="{D278D979-86D1-44E0-8C50-1D6817F31383}" presName="sibTrans" presStyleLbl="sibTrans2D1" presStyleIdx="0" presStyleCnt="0"/>
      <dgm:spPr/>
      <dgm:t>
        <a:bodyPr/>
        <a:lstStyle/>
        <a:p>
          <a:endParaRPr lang="en-US"/>
        </a:p>
      </dgm:t>
    </dgm:pt>
    <dgm:pt modelId="{602E0C9A-F8F8-4A32-90F7-C7E8933448BE}" type="pres">
      <dgm:prSet presAssocID="{0AF8495C-BEBC-41C3-87BA-838643F74516}" presName="compNode" presStyleCnt="0"/>
      <dgm:spPr/>
    </dgm:pt>
    <dgm:pt modelId="{C6E8B3AA-5129-4BD8-9C44-2AEA4DCD884A}" type="pres">
      <dgm:prSet presAssocID="{0AF8495C-BEBC-41C3-87BA-838643F74516}" presName="bkgdShape" presStyleLbl="node1" presStyleIdx="2" presStyleCnt="3"/>
      <dgm:spPr/>
      <dgm:t>
        <a:bodyPr/>
        <a:lstStyle/>
        <a:p>
          <a:endParaRPr lang="en-US"/>
        </a:p>
      </dgm:t>
    </dgm:pt>
    <dgm:pt modelId="{CF4D3095-2ACA-48E5-854B-364C5D7EC250}" type="pres">
      <dgm:prSet presAssocID="{0AF8495C-BEBC-41C3-87BA-838643F74516}" presName="nodeTx" presStyleLbl="node1" presStyleIdx="2" presStyleCnt="3">
        <dgm:presLayoutVars>
          <dgm:bulletEnabled val="1"/>
        </dgm:presLayoutVars>
      </dgm:prSet>
      <dgm:spPr/>
      <dgm:t>
        <a:bodyPr/>
        <a:lstStyle/>
        <a:p>
          <a:endParaRPr lang="en-US"/>
        </a:p>
      </dgm:t>
    </dgm:pt>
    <dgm:pt modelId="{2D367A80-51D7-48A6-B361-C7A795AA1A3D}" type="pres">
      <dgm:prSet presAssocID="{0AF8495C-BEBC-41C3-87BA-838643F74516}" presName="invisiNode" presStyleLbl="node1" presStyleIdx="2" presStyleCnt="3"/>
      <dgm:spPr/>
    </dgm:pt>
    <dgm:pt modelId="{D93EDEB5-0CBE-4139-83E9-45E25DAA01D9}" type="pres">
      <dgm:prSet presAssocID="{0AF8495C-BEBC-41C3-87BA-838643F74516}" presName="imagNode" presStyleLbl="fgImgPlace1" presStyleIdx="2" presStyleCnt="3" custLinFactNeighborX="-2671" custLinFactNeighborY="-667"/>
      <dgm:spPr>
        <a:blipFill rotWithShape="1">
          <a:blip xmlns:r="http://schemas.openxmlformats.org/officeDocument/2006/relationships" r:embed="rId3"/>
          <a:srcRect/>
          <a:stretch>
            <a:fillRect l="-56000" r="-56000"/>
          </a:stretch>
        </a:blipFill>
      </dgm:spPr>
    </dgm:pt>
  </dgm:ptLst>
  <dgm:cxnLst>
    <dgm:cxn modelId="{7B2D65C0-CC70-4BE1-BE39-58AE19581AEF}" srcId="{C915202D-FA7B-4793-808C-3EC7912D4889}" destId="{0AF8495C-BEBC-41C3-87BA-838643F74516}" srcOrd="2" destOrd="0" parTransId="{CB58EC05-F120-49B0-BE58-70FA2B8BE39D}" sibTransId="{8D45DF39-BB14-4F29-BFDB-83BC6312CFFA}"/>
    <dgm:cxn modelId="{CC17C404-A672-436A-A1AD-7E2C20ADD214}" type="presOf" srcId="{D278D979-86D1-44E0-8C50-1D6817F31383}" destId="{0C48CA03-E8CF-4166-9444-11B8FAF0E006}" srcOrd="0" destOrd="0" presId="urn:microsoft.com/office/officeart/2005/8/layout/hList7"/>
    <dgm:cxn modelId="{C46DE941-CF2E-4D3E-A3B2-5D8A03E99741}" type="presOf" srcId="{C72AD06F-4FAC-4A1A-9C2C-13FEF54B3357}" destId="{CA5318B0-91CE-4F7F-B7EE-F99651971711}" srcOrd="0" destOrd="0" presId="urn:microsoft.com/office/officeart/2005/8/layout/hList7"/>
    <dgm:cxn modelId="{43D13551-F889-4CB3-8751-2C2E197FF167}" type="presOf" srcId="{0AF8495C-BEBC-41C3-87BA-838643F74516}" destId="{CF4D3095-2ACA-48E5-854B-364C5D7EC250}" srcOrd="1" destOrd="0" presId="urn:microsoft.com/office/officeart/2005/8/layout/hList7"/>
    <dgm:cxn modelId="{ED41EA0F-D029-4D83-AEFF-8CD331918C17}" srcId="{C915202D-FA7B-4793-808C-3EC7912D4889}" destId="{C72AD06F-4FAC-4A1A-9C2C-13FEF54B3357}" srcOrd="0" destOrd="0" parTransId="{E14E48F8-80ED-4419-9A15-8760FF69BDAD}" sibTransId="{163B8EFA-2C9D-4BDA-9C28-4FEB34F79086}"/>
    <dgm:cxn modelId="{85E6427A-71F3-4AB7-BFE6-A559DA2D029C}" type="presOf" srcId="{C915202D-FA7B-4793-808C-3EC7912D4889}" destId="{0714F67A-622A-4EEF-9994-990737DBE9F1}" srcOrd="0" destOrd="0" presId="urn:microsoft.com/office/officeart/2005/8/layout/hList7"/>
    <dgm:cxn modelId="{128E872D-7B71-4C9F-95CB-56C22B6694AC}" type="presOf" srcId="{0AF8495C-BEBC-41C3-87BA-838643F74516}" destId="{C6E8B3AA-5129-4BD8-9C44-2AEA4DCD884A}" srcOrd="0" destOrd="0" presId="urn:microsoft.com/office/officeart/2005/8/layout/hList7"/>
    <dgm:cxn modelId="{7F1BC3FA-2672-4FF9-8518-DD5D020AA204}" type="presOf" srcId="{163B8EFA-2C9D-4BDA-9C28-4FEB34F79086}" destId="{9D353A30-3A22-4A98-850E-CC14FD082ABA}" srcOrd="0" destOrd="0" presId="urn:microsoft.com/office/officeart/2005/8/layout/hList7"/>
    <dgm:cxn modelId="{41D971D1-2319-4780-A378-158AC6A04EDD}" type="presOf" srcId="{DFEF6F67-93C1-4C75-9567-56729A819B4E}" destId="{B499349F-F8D1-4448-8711-8414202FF61E}" srcOrd="1" destOrd="0" presId="urn:microsoft.com/office/officeart/2005/8/layout/hList7"/>
    <dgm:cxn modelId="{4ADE0EC5-D8D5-4117-BBAC-E5C56DDE054E}" srcId="{C915202D-FA7B-4793-808C-3EC7912D4889}" destId="{DFEF6F67-93C1-4C75-9567-56729A819B4E}" srcOrd="1" destOrd="0" parTransId="{F763F5F5-A20B-4812-B161-2704747AFDAD}" sibTransId="{D278D979-86D1-44E0-8C50-1D6817F31383}"/>
    <dgm:cxn modelId="{324F167C-703D-4F73-89D6-C7E92EB00346}" type="presOf" srcId="{C72AD06F-4FAC-4A1A-9C2C-13FEF54B3357}" destId="{58E9AB30-EE9C-422B-98CE-D6D58C90DC6B}" srcOrd="1" destOrd="0" presId="urn:microsoft.com/office/officeart/2005/8/layout/hList7"/>
    <dgm:cxn modelId="{D52CF21E-4CAC-46DD-87C8-9335EB5CD632}" type="presOf" srcId="{DFEF6F67-93C1-4C75-9567-56729A819B4E}" destId="{B88658D5-C83C-4B8A-A3C6-3813C4C02AAF}" srcOrd="0" destOrd="0" presId="urn:microsoft.com/office/officeart/2005/8/layout/hList7"/>
    <dgm:cxn modelId="{178EBFC9-93AD-4AD4-8F84-6631FF2777A3}" type="presParOf" srcId="{0714F67A-622A-4EEF-9994-990737DBE9F1}" destId="{17C22D41-B9E1-4C8E-8158-15A56CFC7664}" srcOrd="0" destOrd="0" presId="urn:microsoft.com/office/officeart/2005/8/layout/hList7"/>
    <dgm:cxn modelId="{1ED00520-820D-4D18-90A6-4EFB74B0DB93}" type="presParOf" srcId="{0714F67A-622A-4EEF-9994-990737DBE9F1}" destId="{7644CC09-0589-4651-AC15-7D211C64F567}" srcOrd="1" destOrd="0" presId="urn:microsoft.com/office/officeart/2005/8/layout/hList7"/>
    <dgm:cxn modelId="{B3C9760E-4E8F-4D08-B1FD-A18EE9BA2CE7}" type="presParOf" srcId="{7644CC09-0589-4651-AC15-7D211C64F567}" destId="{0C3793E8-9E3D-47DF-9FDF-4B43121FDC3B}" srcOrd="0" destOrd="0" presId="urn:microsoft.com/office/officeart/2005/8/layout/hList7"/>
    <dgm:cxn modelId="{245F86BA-52A8-4405-BD79-01408A3F8124}" type="presParOf" srcId="{0C3793E8-9E3D-47DF-9FDF-4B43121FDC3B}" destId="{CA5318B0-91CE-4F7F-B7EE-F99651971711}" srcOrd="0" destOrd="0" presId="urn:microsoft.com/office/officeart/2005/8/layout/hList7"/>
    <dgm:cxn modelId="{232B1BC2-7996-469A-919C-22F1C2AA9190}" type="presParOf" srcId="{0C3793E8-9E3D-47DF-9FDF-4B43121FDC3B}" destId="{58E9AB30-EE9C-422B-98CE-D6D58C90DC6B}" srcOrd="1" destOrd="0" presId="urn:microsoft.com/office/officeart/2005/8/layout/hList7"/>
    <dgm:cxn modelId="{889D0F2A-C054-4BAD-AB86-1C958BF683FE}" type="presParOf" srcId="{0C3793E8-9E3D-47DF-9FDF-4B43121FDC3B}" destId="{ECC55A64-BD9D-4F7C-97DD-7380A2666A88}" srcOrd="2" destOrd="0" presId="urn:microsoft.com/office/officeart/2005/8/layout/hList7"/>
    <dgm:cxn modelId="{28F84AEF-66F9-4BE0-AA85-E5C22A25F489}" type="presParOf" srcId="{0C3793E8-9E3D-47DF-9FDF-4B43121FDC3B}" destId="{51A67D4C-564C-4412-8814-33453167E720}" srcOrd="3" destOrd="0" presId="urn:microsoft.com/office/officeart/2005/8/layout/hList7"/>
    <dgm:cxn modelId="{4A4DBAD7-C597-478F-BFB6-AE8AEA97D1CD}" type="presParOf" srcId="{7644CC09-0589-4651-AC15-7D211C64F567}" destId="{9D353A30-3A22-4A98-850E-CC14FD082ABA}" srcOrd="1" destOrd="0" presId="urn:microsoft.com/office/officeart/2005/8/layout/hList7"/>
    <dgm:cxn modelId="{5DC9677F-693F-4008-8756-4757AA65EE43}" type="presParOf" srcId="{7644CC09-0589-4651-AC15-7D211C64F567}" destId="{1C21636A-0FE6-4F27-A519-DB08E90B26E6}" srcOrd="2" destOrd="0" presId="urn:microsoft.com/office/officeart/2005/8/layout/hList7"/>
    <dgm:cxn modelId="{EAE8B100-4A7B-4EEB-BD87-BF1F49947EE5}" type="presParOf" srcId="{1C21636A-0FE6-4F27-A519-DB08E90B26E6}" destId="{B88658D5-C83C-4B8A-A3C6-3813C4C02AAF}" srcOrd="0" destOrd="0" presId="urn:microsoft.com/office/officeart/2005/8/layout/hList7"/>
    <dgm:cxn modelId="{EE101E28-5536-4B2E-AF26-AB1074F31791}" type="presParOf" srcId="{1C21636A-0FE6-4F27-A519-DB08E90B26E6}" destId="{B499349F-F8D1-4448-8711-8414202FF61E}" srcOrd="1" destOrd="0" presId="urn:microsoft.com/office/officeart/2005/8/layout/hList7"/>
    <dgm:cxn modelId="{9CFAB7B6-A6C5-406E-A93E-F5D151922AF2}" type="presParOf" srcId="{1C21636A-0FE6-4F27-A519-DB08E90B26E6}" destId="{CFAEA9FB-D00C-40B2-BFF5-5B8B23307D7B}" srcOrd="2" destOrd="0" presId="urn:microsoft.com/office/officeart/2005/8/layout/hList7"/>
    <dgm:cxn modelId="{7E3B681B-CB51-4BDD-9948-EFE2C3C60856}" type="presParOf" srcId="{1C21636A-0FE6-4F27-A519-DB08E90B26E6}" destId="{D68BA2AB-C8AA-402D-9C5F-30260C101ACA}" srcOrd="3" destOrd="0" presId="urn:microsoft.com/office/officeart/2005/8/layout/hList7"/>
    <dgm:cxn modelId="{DCFB9856-58BE-4EA4-8F7D-80750A9A8094}" type="presParOf" srcId="{7644CC09-0589-4651-AC15-7D211C64F567}" destId="{0C48CA03-E8CF-4166-9444-11B8FAF0E006}" srcOrd="3" destOrd="0" presId="urn:microsoft.com/office/officeart/2005/8/layout/hList7"/>
    <dgm:cxn modelId="{18055FCA-402C-449A-82C7-DB936B0611C6}" type="presParOf" srcId="{7644CC09-0589-4651-AC15-7D211C64F567}" destId="{602E0C9A-F8F8-4A32-90F7-C7E8933448BE}" srcOrd="4" destOrd="0" presId="urn:microsoft.com/office/officeart/2005/8/layout/hList7"/>
    <dgm:cxn modelId="{ECEF5DA6-0B62-41D6-A0C9-87E2B37429EB}" type="presParOf" srcId="{602E0C9A-F8F8-4A32-90F7-C7E8933448BE}" destId="{C6E8B3AA-5129-4BD8-9C44-2AEA4DCD884A}" srcOrd="0" destOrd="0" presId="urn:microsoft.com/office/officeart/2005/8/layout/hList7"/>
    <dgm:cxn modelId="{DF8EC754-5D9D-431F-A3B5-A09F47F9B2CC}" type="presParOf" srcId="{602E0C9A-F8F8-4A32-90F7-C7E8933448BE}" destId="{CF4D3095-2ACA-48E5-854B-364C5D7EC250}" srcOrd="1" destOrd="0" presId="urn:microsoft.com/office/officeart/2005/8/layout/hList7"/>
    <dgm:cxn modelId="{E29EE35A-51D1-4E83-90C2-BDDC49FF32B5}" type="presParOf" srcId="{602E0C9A-F8F8-4A32-90F7-C7E8933448BE}" destId="{2D367A80-51D7-48A6-B361-C7A795AA1A3D}" srcOrd="2" destOrd="0" presId="urn:microsoft.com/office/officeart/2005/8/layout/hList7"/>
    <dgm:cxn modelId="{2EA0EE64-71E6-46E9-9CBE-C0163E2758E2}" type="presParOf" srcId="{602E0C9A-F8F8-4A32-90F7-C7E8933448BE}" destId="{D93EDEB5-0CBE-4139-83E9-45E25DAA01D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B9291-01BB-4D75-9A18-69B94B592EF7}">
      <dsp:nvSpPr>
        <dsp:cNvPr id="0" name=""/>
        <dsp:cNvSpPr/>
      </dsp:nvSpPr>
      <dsp:spPr>
        <a:xfrm>
          <a:off x="1435376" y="542820"/>
          <a:ext cx="4901646" cy="4901646"/>
        </a:xfrm>
        <a:prstGeom prst="blockArc">
          <a:avLst>
            <a:gd name="adj1" fmla="val 13500000"/>
            <a:gd name="adj2" fmla="val 16200000"/>
            <a:gd name="adj3" fmla="val 3434"/>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4D7ABFC-D487-44C5-A1D9-137B53B21423}">
      <dsp:nvSpPr>
        <dsp:cNvPr id="0" name=""/>
        <dsp:cNvSpPr/>
      </dsp:nvSpPr>
      <dsp:spPr>
        <a:xfrm>
          <a:off x="1435376" y="542820"/>
          <a:ext cx="4901646" cy="4901646"/>
        </a:xfrm>
        <a:prstGeom prst="blockArc">
          <a:avLst>
            <a:gd name="adj1" fmla="val 10800000"/>
            <a:gd name="adj2" fmla="val 13500000"/>
            <a:gd name="adj3" fmla="val 3434"/>
          </a:avLst>
        </a:prstGeom>
        <a:gradFill rotWithShape="0">
          <a:gsLst>
            <a:gs pos="0">
              <a:schemeClr val="accent5">
                <a:hueOff val="5346204"/>
                <a:satOff val="-3440"/>
                <a:lumOff val="2352"/>
                <a:alphaOff val="0"/>
                <a:tint val="98000"/>
                <a:lumMod val="114000"/>
              </a:schemeClr>
            </a:gs>
            <a:gs pos="100000">
              <a:schemeClr val="accent5">
                <a:hueOff val="5346204"/>
                <a:satOff val="-3440"/>
                <a:lumOff val="235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21FD399-B013-4487-87F0-F588FE59DE2E}">
      <dsp:nvSpPr>
        <dsp:cNvPr id="0" name=""/>
        <dsp:cNvSpPr/>
      </dsp:nvSpPr>
      <dsp:spPr>
        <a:xfrm>
          <a:off x="1435376" y="542820"/>
          <a:ext cx="4901646" cy="4901646"/>
        </a:xfrm>
        <a:prstGeom prst="blockArc">
          <a:avLst>
            <a:gd name="adj1" fmla="val 8100000"/>
            <a:gd name="adj2" fmla="val 10800000"/>
            <a:gd name="adj3" fmla="val 3434"/>
          </a:avLst>
        </a:prstGeom>
        <a:gradFill rotWithShape="0">
          <a:gsLst>
            <a:gs pos="0">
              <a:schemeClr val="accent5">
                <a:hueOff val="4455170"/>
                <a:satOff val="-2866"/>
                <a:lumOff val="1960"/>
                <a:alphaOff val="0"/>
                <a:tint val="98000"/>
                <a:lumMod val="114000"/>
              </a:schemeClr>
            </a:gs>
            <a:gs pos="100000">
              <a:schemeClr val="accent5">
                <a:hueOff val="4455170"/>
                <a:satOff val="-2866"/>
                <a:lumOff val="196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2E2D19-CD6A-4270-8B6D-86D64F8910DE}">
      <dsp:nvSpPr>
        <dsp:cNvPr id="0" name=""/>
        <dsp:cNvSpPr/>
      </dsp:nvSpPr>
      <dsp:spPr>
        <a:xfrm>
          <a:off x="1435376" y="542820"/>
          <a:ext cx="4901646" cy="4901646"/>
        </a:xfrm>
        <a:prstGeom prst="blockArc">
          <a:avLst>
            <a:gd name="adj1" fmla="val 5400000"/>
            <a:gd name="adj2" fmla="val 8100000"/>
            <a:gd name="adj3" fmla="val 3434"/>
          </a:avLst>
        </a:prstGeom>
        <a:gradFill rotWithShape="0">
          <a:gsLst>
            <a:gs pos="0">
              <a:schemeClr val="accent5">
                <a:hueOff val="3564136"/>
                <a:satOff val="-2293"/>
                <a:lumOff val="1568"/>
                <a:alphaOff val="0"/>
                <a:tint val="98000"/>
                <a:lumMod val="114000"/>
              </a:schemeClr>
            </a:gs>
            <a:gs pos="100000">
              <a:schemeClr val="accent5">
                <a:hueOff val="3564136"/>
                <a:satOff val="-2293"/>
                <a:lumOff val="1568"/>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BF20790-BD36-4AE6-9F50-374CC22ABE35}">
      <dsp:nvSpPr>
        <dsp:cNvPr id="0" name=""/>
        <dsp:cNvSpPr/>
      </dsp:nvSpPr>
      <dsp:spPr>
        <a:xfrm>
          <a:off x="1435376" y="542820"/>
          <a:ext cx="4901646" cy="4901646"/>
        </a:xfrm>
        <a:prstGeom prst="blockArc">
          <a:avLst>
            <a:gd name="adj1" fmla="val 2700000"/>
            <a:gd name="adj2" fmla="val 5400000"/>
            <a:gd name="adj3" fmla="val 3434"/>
          </a:avLst>
        </a:prstGeom>
        <a:gradFill rotWithShape="0">
          <a:gsLst>
            <a:gs pos="0">
              <a:schemeClr val="accent5">
                <a:hueOff val="2673102"/>
                <a:satOff val="-1720"/>
                <a:lumOff val="1176"/>
                <a:alphaOff val="0"/>
                <a:tint val="98000"/>
                <a:lumMod val="114000"/>
              </a:schemeClr>
            </a:gs>
            <a:gs pos="100000">
              <a:schemeClr val="accent5">
                <a:hueOff val="2673102"/>
                <a:satOff val="-1720"/>
                <a:lumOff val="117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4BB6BF-B1A5-4E96-8C1D-F9A0B042B928}">
      <dsp:nvSpPr>
        <dsp:cNvPr id="0" name=""/>
        <dsp:cNvSpPr/>
      </dsp:nvSpPr>
      <dsp:spPr>
        <a:xfrm>
          <a:off x="1435376" y="542820"/>
          <a:ext cx="4901646" cy="4901646"/>
        </a:xfrm>
        <a:prstGeom prst="blockArc">
          <a:avLst>
            <a:gd name="adj1" fmla="val 0"/>
            <a:gd name="adj2" fmla="val 2700000"/>
            <a:gd name="adj3" fmla="val 3434"/>
          </a:avLst>
        </a:prstGeom>
        <a:gradFill rotWithShape="0">
          <a:gsLst>
            <a:gs pos="0">
              <a:schemeClr val="accent5">
                <a:hueOff val="1782068"/>
                <a:satOff val="-1147"/>
                <a:lumOff val="784"/>
                <a:alphaOff val="0"/>
                <a:tint val="98000"/>
                <a:lumMod val="114000"/>
              </a:schemeClr>
            </a:gs>
            <a:gs pos="100000">
              <a:schemeClr val="accent5">
                <a:hueOff val="1782068"/>
                <a:satOff val="-1147"/>
                <a:lumOff val="78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A1744DA-87CF-4B4F-9FB6-193605ECB8B1}">
      <dsp:nvSpPr>
        <dsp:cNvPr id="0" name=""/>
        <dsp:cNvSpPr/>
      </dsp:nvSpPr>
      <dsp:spPr>
        <a:xfrm>
          <a:off x="1435376" y="542820"/>
          <a:ext cx="4901646" cy="4901646"/>
        </a:xfrm>
        <a:prstGeom prst="blockArc">
          <a:avLst>
            <a:gd name="adj1" fmla="val 18900000"/>
            <a:gd name="adj2" fmla="val 0"/>
            <a:gd name="adj3" fmla="val 3434"/>
          </a:avLst>
        </a:prstGeom>
        <a:gradFill rotWithShape="0">
          <a:gsLst>
            <a:gs pos="0">
              <a:schemeClr val="accent5">
                <a:hueOff val="891034"/>
                <a:satOff val="-573"/>
                <a:lumOff val="392"/>
                <a:alphaOff val="0"/>
                <a:tint val="98000"/>
                <a:lumMod val="114000"/>
              </a:schemeClr>
            </a:gs>
            <a:gs pos="100000">
              <a:schemeClr val="accent5">
                <a:hueOff val="891034"/>
                <a:satOff val="-573"/>
                <a:lumOff val="39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7ADB03-8E98-4458-BAF8-88520BA7051A}">
      <dsp:nvSpPr>
        <dsp:cNvPr id="0" name=""/>
        <dsp:cNvSpPr/>
      </dsp:nvSpPr>
      <dsp:spPr>
        <a:xfrm>
          <a:off x="1435376" y="542820"/>
          <a:ext cx="4901646" cy="4901646"/>
        </a:xfrm>
        <a:prstGeom prst="blockArc">
          <a:avLst>
            <a:gd name="adj1" fmla="val 16200000"/>
            <a:gd name="adj2" fmla="val 18900000"/>
            <a:gd name="adj3" fmla="val 3434"/>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60DA2F-8818-4C08-AF64-17BD87BA2ABA}">
      <dsp:nvSpPr>
        <dsp:cNvPr id="0" name=""/>
        <dsp:cNvSpPr/>
      </dsp:nvSpPr>
      <dsp:spPr>
        <a:xfrm>
          <a:off x="3051274" y="2158718"/>
          <a:ext cx="1669851" cy="1669851"/>
        </a:xfrm>
        <a:prstGeom prst="ellips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solidFill>
                <a:schemeClr val="bg1"/>
              </a:solidFill>
            </a:rPr>
            <a:t>8 Core Integrated Services</a:t>
          </a:r>
        </a:p>
      </dsp:txBody>
      <dsp:txXfrm>
        <a:off x="3295818" y="2403262"/>
        <a:ext cx="1180763" cy="1180763"/>
      </dsp:txXfrm>
    </dsp:sp>
    <dsp:sp modelId="{49BEC5FD-1DAA-496A-B9D3-9937A442DEBE}">
      <dsp:nvSpPr>
        <dsp:cNvPr id="0" name=""/>
        <dsp:cNvSpPr/>
      </dsp:nvSpPr>
      <dsp:spPr>
        <a:xfrm>
          <a:off x="3301751" y="452"/>
          <a:ext cx="1168896" cy="1168896"/>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Outreach &amp; Engage-</a:t>
          </a:r>
          <a:r>
            <a:rPr lang="en-US" sz="1400" b="1" kern="1200" dirty="0" err="1"/>
            <a:t>ment</a:t>
          </a:r>
          <a:endParaRPr lang="en-US" sz="1400" b="1" kern="1200" dirty="0"/>
        </a:p>
      </dsp:txBody>
      <dsp:txXfrm>
        <a:off x="3472932" y="171633"/>
        <a:ext cx="826534" cy="826534"/>
      </dsp:txXfrm>
    </dsp:sp>
    <dsp:sp modelId="{316D7C2E-0456-40C8-920F-FAA6710CD935}">
      <dsp:nvSpPr>
        <dsp:cNvPr id="0" name=""/>
        <dsp:cNvSpPr/>
      </dsp:nvSpPr>
      <dsp:spPr>
        <a:xfrm>
          <a:off x="5004990" y="705957"/>
          <a:ext cx="1168896" cy="1168896"/>
        </a:xfrm>
        <a:prstGeom prst="ellipse">
          <a:avLst/>
        </a:prstGeom>
        <a:gradFill rotWithShape="0">
          <a:gsLst>
            <a:gs pos="0">
              <a:schemeClr val="accent5">
                <a:hueOff val="891034"/>
                <a:satOff val="-573"/>
                <a:lumOff val="392"/>
                <a:alphaOff val="0"/>
                <a:tint val="98000"/>
                <a:lumMod val="114000"/>
              </a:schemeClr>
            </a:gs>
            <a:gs pos="100000">
              <a:schemeClr val="accent5">
                <a:hueOff val="891034"/>
                <a:satOff val="-573"/>
                <a:lumOff val="39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Housing</a:t>
          </a:r>
        </a:p>
      </dsp:txBody>
      <dsp:txXfrm>
        <a:off x="5176171" y="877138"/>
        <a:ext cx="826534" cy="826534"/>
      </dsp:txXfrm>
    </dsp:sp>
    <dsp:sp modelId="{F18E2A56-63C4-4334-9EB6-763BDCF9A112}">
      <dsp:nvSpPr>
        <dsp:cNvPr id="0" name=""/>
        <dsp:cNvSpPr/>
      </dsp:nvSpPr>
      <dsp:spPr>
        <a:xfrm>
          <a:off x="5710494" y="2409195"/>
          <a:ext cx="1168896" cy="1168896"/>
        </a:xfrm>
        <a:prstGeom prst="ellipse">
          <a:avLst/>
        </a:prstGeom>
        <a:gradFill rotWithShape="0">
          <a:gsLst>
            <a:gs pos="0">
              <a:schemeClr val="accent5">
                <a:hueOff val="1782068"/>
                <a:satOff val="-1147"/>
                <a:lumOff val="784"/>
                <a:alphaOff val="0"/>
                <a:tint val="98000"/>
                <a:lumMod val="114000"/>
              </a:schemeClr>
            </a:gs>
            <a:gs pos="100000">
              <a:schemeClr val="accent5">
                <a:hueOff val="1782068"/>
                <a:satOff val="-1147"/>
                <a:lumOff val="78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Mental Health Care</a:t>
          </a:r>
        </a:p>
      </dsp:txBody>
      <dsp:txXfrm>
        <a:off x="5881675" y="2580376"/>
        <a:ext cx="826534" cy="826534"/>
      </dsp:txXfrm>
    </dsp:sp>
    <dsp:sp modelId="{094FEF83-E304-4791-822E-E7B55F08B759}">
      <dsp:nvSpPr>
        <dsp:cNvPr id="0" name=""/>
        <dsp:cNvSpPr/>
      </dsp:nvSpPr>
      <dsp:spPr>
        <a:xfrm>
          <a:off x="5004990" y="4112434"/>
          <a:ext cx="1168896" cy="1168896"/>
        </a:xfrm>
        <a:prstGeom prst="ellipse">
          <a:avLst/>
        </a:prstGeom>
        <a:gradFill rotWithShape="0">
          <a:gsLst>
            <a:gs pos="0">
              <a:schemeClr val="accent5">
                <a:hueOff val="2673102"/>
                <a:satOff val="-1720"/>
                <a:lumOff val="1176"/>
                <a:alphaOff val="0"/>
                <a:tint val="98000"/>
                <a:lumMod val="114000"/>
              </a:schemeClr>
            </a:gs>
            <a:gs pos="100000">
              <a:schemeClr val="accent5">
                <a:hueOff val="2673102"/>
                <a:satOff val="-1720"/>
                <a:lumOff val="117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Benefits &amp; Income</a:t>
          </a:r>
        </a:p>
      </dsp:txBody>
      <dsp:txXfrm>
        <a:off x="5176171" y="4283615"/>
        <a:ext cx="826534" cy="826534"/>
      </dsp:txXfrm>
    </dsp:sp>
    <dsp:sp modelId="{807863D7-CCFF-427A-89E5-B3235992FDF1}">
      <dsp:nvSpPr>
        <dsp:cNvPr id="0" name=""/>
        <dsp:cNvSpPr/>
      </dsp:nvSpPr>
      <dsp:spPr>
        <a:xfrm>
          <a:off x="3301751" y="4817938"/>
          <a:ext cx="1168896" cy="1168896"/>
        </a:xfrm>
        <a:prstGeom prst="ellipse">
          <a:avLst/>
        </a:prstGeom>
        <a:gradFill rotWithShape="0">
          <a:gsLst>
            <a:gs pos="0">
              <a:schemeClr val="accent5">
                <a:hueOff val="3564136"/>
                <a:satOff val="-2293"/>
                <a:lumOff val="1568"/>
                <a:alphaOff val="0"/>
                <a:tint val="98000"/>
                <a:lumMod val="114000"/>
              </a:schemeClr>
            </a:gs>
            <a:gs pos="100000">
              <a:schemeClr val="accent5">
                <a:hueOff val="3564136"/>
                <a:satOff val="-2293"/>
                <a:lumOff val="1568"/>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Domestic Violence Services</a:t>
          </a:r>
        </a:p>
      </dsp:txBody>
      <dsp:txXfrm>
        <a:off x="3472932" y="4989119"/>
        <a:ext cx="826534" cy="826534"/>
      </dsp:txXfrm>
    </dsp:sp>
    <dsp:sp modelId="{7FD12027-63A1-4C1E-9285-9BA7417414FB}">
      <dsp:nvSpPr>
        <dsp:cNvPr id="0" name=""/>
        <dsp:cNvSpPr/>
      </dsp:nvSpPr>
      <dsp:spPr>
        <a:xfrm>
          <a:off x="1598513" y="4112434"/>
          <a:ext cx="1168896" cy="1168896"/>
        </a:xfrm>
        <a:prstGeom prst="ellipse">
          <a:avLst/>
        </a:prstGeom>
        <a:gradFill rotWithShape="0">
          <a:gsLst>
            <a:gs pos="0">
              <a:schemeClr val="accent5">
                <a:hueOff val="4455170"/>
                <a:satOff val="-2866"/>
                <a:lumOff val="1960"/>
                <a:alphaOff val="0"/>
                <a:tint val="98000"/>
                <a:lumMod val="114000"/>
              </a:schemeClr>
            </a:gs>
            <a:gs pos="100000">
              <a:schemeClr val="accent5">
                <a:hueOff val="4455170"/>
                <a:satOff val="-2866"/>
                <a:lumOff val="196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Medical Care</a:t>
          </a:r>
        </a:p>
      </dsp:txBody>
      <dsp:txXfrm>
        <a:off x="1769694" y="4283615"/>
        <a:ext cx="826534" cy="826534"/>
      </dsp:txXfrm>
    </dsp:sp>
    <dsp:sp modelId="{09F2DE26-A1D0-433C-B202-C01AE2723035}">
      <dsp:nvSpPr>
        <dsp:cNvPr id="0" name=""/>
        <dsp:cNvSpPr/>
      </dsp:nvSpPr>
      <dsp:spPr>
        <a:xfrm>
          <a:off x="893008" y="2409195"/>
          <a:ext cx="1168896" cy="1168896"/>
        </a:xfrm>
        <a:prstGeom prst="ellipse">
          <a:avLst/>
        </a:prstGeom>
        <a:gradFill rotWithShape="0">
          <a:gsLst>
            <a:gs pos="0">
              <a:schemeClr val="accent5">
                <a:hueOff val="5346204"/>
                <a:satOff val="-3440"/>
                <a:lumOff val="2352"/>
                <a:alphaOff val="0"/>
                <a:tint val="98000"/>
                <a:lumMod val="114000"/>
              </a:schemeClr>
            </a:gs>
            <a:gs pos="100000">
              <a:schemeClr val="accent5">
                <a:hueOff val="5346204"/>
                <a:satOff val="-3440"/>
                <a:lumOff val="235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Addiction Treatment</a:t>
          </a:r>
        </a:p>
      </dsp:txBody>
      <dsp:txXfrm>
        <a:off x="1064189" y="2580376"/>
        <a:ext cx="826534" cy="826534"/>
      </dsp:txXfrm>
    </dsp:sp>
    <dsp:sp modelId="{A7992132-32C7-4F89-A1D8-54F6197AE655}">
      <dsp:nvSpPr>
        <dsp:cNvPr id="0" name=""/>
        <dsp:cNvSpPr/>
      </dsp:nvSpPr>
      <dsp:spPr>
        <a:xfrm>
          <a:off x="1598513" y="705957"/>
          <a:ext cx="1168896" cy="1168896"/>
        </a:xfrm>
        <a:prstGeom prst="ellipse">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Wellness &amp; Life Skills</a:t>
          </a:r>
        </a:p>
      </dsp:txBody>
      <dsp:txXfrm>
        <a:off x="1769694" y="877138"/>
        <a:ext cx="826534" cy="826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318B0-91CE-4F7F-B7EE-F99651971711}">
      <dsp:nvSpPr>
        <dsp:cNvPr id="0" name=""/>
        <dsp:cNvSpPr/>
      </dsp:nvSpPr>
      <dsp:spPr>
        <a:xfrm>
          <a:off x="39201" y="0"/>
          <a:ext cx="2922677" cy="419576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Have easy access to a psychiatrist which has increased interest in discussing medication</a:t>
          </a:r>
        </a:p>
        <a:p>
          <a:pPr lvl="0" algn="ctr" defTabSz="711200">
            <a:lnSpc>
              <a:spcPct val="90000"/>
            </a:lnSpc>
            <a:spcBef>
              <a:spcPct val="0"/>
            </a:spcBef>
            <a:spcAft>
              <a:spcPct val="35000"/>
            </a:spcAft>
          </a:pPr>
          <a:r>
            <a:rPr lang="en-US" sz="1600" kern="1200" dirty="0"/>
            <a:t>One client agreed to Vivitrol to treat substance use disorder</a:t>
          </a:r>
        </a:p>
      </dsp:txBody>
      <dsp:txXfrm>
        <a:off x="39201" y="1678304"/>
        <a:ext cx="2922677" cy="1678304"/>
      </dsp:txXfrm>
    </dsp:sp>
    <dsp:sp modelId="{51A67D4C-564C-4412-8814-33453167E720}">
      <dsp:nvSpPr>
        <dsp:cNvPr id="0" name=""/>
        <dsp:cNvSpPr/>
      </dsp:nvSpPr>
      <dsp:spPr>
        <a:xfrm>
          <a:off x="764622" y="251745"/>
          <a:ext cx="1397188" cy="1397188"/>
        </a:xfrm>
        <a:prstGeom prst="ellipse">
          <a:avLst/>
        </a:prstGeom>
        <a:blipFill rotWithShape="1">
          <a:blip xmlns:r="http://schemas.openxmlformats.org/officeDocument/2006/relationships" r:embed="rId1"/>
          <a:srcRect/>
          <a:stretch>
            <a:fillRect l="-30000" r="-3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658D5-C83C-4B8A-A3C6-3813C4C02AAF}">
      <dsp:nvSpPr>
        <dsp:cNvPr id="0" name=""/>
        <dsp:cNvSpPr/>
      </dsp:nvSpPr>
      <dsp:spPr>
        <a:xfrm>
          <a:off x="3012236" y="0"/>
          <a:ext cx="2922677" cy="4195762"/>
        </a:xfrm>
        <a:prstGeom prst="roundRect">
          <a:avLst>
            <a:gd name="adj" fmla="val 10000"/>
          </a:avLst>
        </a:prstGeom>
        <a:solidFill>
          <a:schemeClr val="accent4">
            <a:hueOff val="1329380"/>
            <a:satOff val="481"/>
            <a:lumOff val="-39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One individual that was incarcerated due to his SPMH was transferred from Jail to hospital and discharged on injectable medication</a:t>
          </a:r>
        </a:p>
      </dsp:txBody>
      <dsp:txXfrm>
        <a:off x="3012236" y="1678304"/>
        <a:ext cx="2922677" cy="1678304"/>
      </dsp:txXfrm>
    </dsp:sp>
    <dsp:sp modelId="{D68BA2AB-C8AA-402D-9C5F-30260C101ACA}">
      <dsp:nvSpPr>
        <dsp:cNvPr id="0" name=""/>
        <dsp:cNvSpPr/>
      </dsp:nvSpPr>
      <dsp:spPr>
        <a:xfrm>
          <a:off x="3774980" y="251745"/>
          <a:ext cx="1397188" cy="1397188"/>
        </a:xfrm>
        <a:prstGeom prst="ellipse">
          <a:avLst/>
        </a:prstGeom>
        <a:blipFill rotWithShape="1">
          <a:blip xmlns:r="http://schemas.openxmlformats.org/officeDocument/2006/relationships" r:embed="rId2"/>
          <a:srcRect/>
          <a:stretch>
            <a:fillRect l="-24000" r="-2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8B3AA-5129-4BD8-9C44-2AEA4DCD884A}">
      <dsp:nvSpPr>
        <dsp:cNvPr id="0" name=""/>
        <dsp:cNvSpPr/>
      </dsp:nvSpPr>
      <dsp:spPr>
        <a:xfrm>
          <a:off x="6022594" y="0"/>
          <a:ext cx="2922677" cy="4195762"/>
        </a:xfrm>
        <a:prstGeom prst="roundRect">
          <a:avLst>
            <a:gd name="adj" fmla="val 10000"/>
          </a:avLst>
        </a:prstGeom>
        <a:solidFill>
          <a:schemeClr val="accent4">
            <a:hueOff val="2658761"/>
            <a:satOff val="962"/>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DHS Nurses are doing home visits to ensure medication management and assist in connection to Primary Care Services.</a:t>
          </a:r>
        </a:p>
      </dsp:txBody>
      <dsp:txXfrm>
        <a:off x="6022594" y="1678304"/>
        <a:ext cx="2922677" cy="1678304"/>
      </dsp:txXfrm>
    </dsp:sp>
    <dsp:sp modelId="{D93EDEB5-0CBE-4139-83E9-45E25DAA01D9}">
      <dsp:nvSpPr>
        <dsp:cNvPr id="0" name=""/>
        <dsp:cNvSpPr/>
      </dsp:nvSpPr>
      <dsp:spPr>
        <a:xfrm>
          <a:off x="6748019" y="242426"/>
          <a:ext cx="1397188" cy="1397188"/>
        </a:xfrm>
        <a:prstGeom prst="ellipse">
          <a:avLst/>
        </a:prstGeom>
        <a:blipFill rotWithShape="1">
          <a:blip xmlns:r="http://schemas.openxmlformats.org/officeDocument/2006/relationships" r:embed="rId3"/>
          <a:srcRect/>
          <a:stretch>
            <a:fillRect l="-56000" r="-5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C22D41-B9E1-4C8E-8158-15A56CFC7664}">
      <dsp:nvSpPr>
        <dsp:cNvPr id="0" name=""/>
        <dsp:cNvSpPr/>
      </dsp:nvSpPr>
      <dsp:spPr>
        <a:xfrm>
          <a:off x="357885" y="3356609"/>
          <a:ext cx="8231378" cy="629364"/>
        </a:xfrm>
        <a:prstGeom prst="leftRightArrow">
          <a:avLst/>
        </a:prstGeom>
        <a:solidFill>
          <a:schemeClr val="accent4">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A06E974C-C118-45C2-95F7-E6132CC890D6}" type="datetimeFigureOut">
              <a:rPr lang="en-US" smtClean="0"/>
              <a:t>10/22/2018</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EDE2603D-6188-4CF3-8DFA-11DDCB19B938}" type="slidenum">
              <a:rPr lang="en-US" smtClean="0"/>
              <a:t>‹#›</a:t>
            </a:fld>
            <a:endParaRPr lang="en-US"/>
          </a:p>
        </p:txBody>
      </p:sp>
    </p:spTree>
    <p:extLst>
      <p:ext uri="{BB962C8B-B14F-4D97-AF65-F5344CB8AC3E}">
        <p14:creationId xmlns:p14="http://schemas.microsoft.com/office/powerpoint/2010/main" val="1228253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49AE477B-A272-4F73-A9D1-8AF6CD03CFDA}" type="datetimeFigureOut">
              <a:rPr lang="en-US" smtClean="0"/>
              <a:t>10/22/2018</a:t>
            </a:fld>
            <a:endParaRPr lang="en-US"/>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6DA031C1-8E3B-4D2D-AA04-CC3A46AE2227}" type="slidenum">
              <a:rPr lang="en-US" smtClean="0"/>
              <a:t>‹#›</a:t>
            </a:fld>
            <a:endParaRPr lang="en-US"/>
          </a:p>
        </p:txBody>
      </p:sp>
    </p:spTree>
    <p:extLst>
      <p:ext uri="{BB962C8B-B14F-4D97-AF65-F5344CB8AC3E}">
        <p14:creationId xmlns:p14="http://schemas.microsoft.com/office/powerpoint/2010/main" val="220091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0B7BE-7C62-436C-B48A-3A62E5B61DA6}" type="slidenum">
              <a:rPr lang="en-US" smtClean="0"/>
              <a:pPr/>
              <a:t>8</a:t>
            </a:fld>
            <a:endParaRPr lang="en-US" dirty="0"/>
          </a:p>
        </p:txBody>
      </p:sp>
    </p:spTree>
    <p:extLst>
      <p:ext uri="{BB962C8B-B14F-4D97-AF65-F5344CB8AC3E}">
        <p14:creationId xmlns:p14="http://schemas.microsoft.com/office/powerpoint/2010/main" val="289377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B1878-CC55-4DB3-8951-A57B5F1FF8D8}" type="slidenum">
              <a:rPr lang="en-US" smtClean="0"/>
              <a:t>27</a:t>
            </a:fld>
            <a:endParaRPr lang="en-US" dirty="0"/>
          </a:p>
        </p:txBody>
      </p:sp>
    </p:spTree>
    <p:extLst>
      <p:ext uri="{BB962C8B-B14F-4D97-AF65-F5344CB8AC3E}">
        <p14:creationId xmlns:p14="http://schemas.microsoft.com/office/powerpoint/2010/main" val="181239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B1878-CC55-4DB3-8951-A57B5F1FF8D8}" type="slidenum">
              <a:rPr lang="en-US" smtClean="0"/>
              <a:t>28</a:t>
            </a:fld>
            <a:endParaRPr lang="en-US" dirty="0"/>
          </a:p>
        </p:txBody>
      </p:sp>
    </p:spTree>
    <p:extLst>
      <p:ext uri="{BB962C8B-B14F-4D97-AF65-F5344CB8AC3E}">
        <p14:creationId xmlns:p14="http://schemas.microsoft.com/office/powerpoint/2010/main" val="344224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B1878-CC55-4DB3-8951-A57B5F1FF8D8}" type="slidenum">
              <a:rPr lang="en-US" smtClean="0"/>
              <a:t>29</a:t>
            </a:fld>
            <a:endParaRPr lang="en-US" dirty="0"/>
          </a:p>
        </p:txBody>
      </p:sp>
    </p:spTree>
    <p:extLst>
      <p:ext uri="{BB962C8B-B14F-4D97-AF65-F5344CB8AC3E}">
        <p14:creationId xmlns:p14="http://schemas.microsoft.com/office/powerpoint/2010/main" val="262340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B1878-CC55-4DB3-8951-A57B5F1FF8D8}" type="slidenum">
              <a:rPr lang="en-US" smtClean="0"/>
              <a:t>30</a:t>
            </a:fld>
            <a:endParaRPr lang="en-US" dirty="0"/>
          </a:p>
        </p:txBody>
      </p:sp>
    </p:spTree>
    <p:extLst>
      <p:ext uri="{BB962C8B-B14F-4D97-AF65-F5344CB8AC3E}">
        <p14:creationId xmlns:p14="http://schemas.microsoft.com/office/powerpoint/2010/main" val="4186641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B1878-CC55-4DB3-8951-A57B5F1FF8D8}" type="slidenum">
              <a:rPr lang="en-US" smtClean="0"/>
              <a:t>31</a:t>
            </a:fld>
            <a:endParaRPr lang="en-US" dirty="0"/>
          </a:p>
        </p:txBody>
      </p:sp>
    </p:spTree>
    <p:extLst>
      <p:ext uri="{BB962C8B-B14F-4D97-AF65-F5344CB8AC3E}">
        <p14:creationId xmlns:p14="http://schemas.microsoft.com/office/powerpoint/2010/main" val="252709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335579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33</a:t>
            </a:fld>
            <a:endParaRPr lang="en-US" dirty="0"/>
          </a:p>
        </p:txBody>
      </p:sp>
    </p:spTree>
    <p:extLst>
      <p:ext uri="{BB962C8B-B14F-4D97-AF65-F5344CB8AC3E}">
        <p14:creationId xmlns:p14="http://schemas.microsoft.com/office/powerpoint/2010/main" val="1196134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34</a:t>
            </a:fld>
            <a:endParaRPr lang="en-US" dirty="0"/>
          </a:p>
        </p:txBody>
      </p:sp>
    </p:spTree>
    <p:extLst>
      <p:ext uri="{BB962C8B-B14F-4D97-AF65-F5344CB8AC3E}">
        <p14:creationId xmlns:p14="http://schemas.microsoft.com/office/powerpoint/2010/main" val="887791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B1878-CC55-4DB3-8951-A57B5F1FF8D8}" type="slidenum">
              <a:rPr lang="en-US" smtClean="0"/>
              <a:t>35</a:t>
            </a:fld>
            <a:endParaRPr lang="en-US" dirty="0"/>
          </a:p>
        </p:txBody>
      </p:sp>
    </p:spTree>
    <p:extLst>
      <p:ext uri="{BB962C8B-B14F-4D97-AF65-F5344CB8AC3E}">
        <p14:creationId xmlns:p14="http://schemas.microsoft.com/office/powerpoint/2010/main" val="291299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B1878-CC55-4DB3-8951-A57B5F1FF8D8}" type="slidenum">
              <a:rPr lang="en-US" smtClean="0"/>
              <a:t>36</a:t>
            </a:fld>
            <a:endParaRPr lang="en-US" dirty="0"/>
          </a:p>
        </p:txBody>
      </p:sp>
    </p:spTree>
    <p:extLst>
      <p:ext uri="{BB962C8B-B14F-4D97-AF65-F5344CB8AC3E}">
        <p14:creationId xmlns:p14="http://schemas.microsoft.com/office/powerpoint/2010/main" val="2619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Joey</a:t>
            </a:r>
          </a:p>
        </p:txBody>
      </p:sp>
      <p:sp>
        <p:nvSpPr>
          <p:cNvPr id="4" name="Slide Number Placeholder 3"/>
          <p:cNvSpPr>
            <a:spLocks noGrp="1"/>
          </p:cNvSpPr>
          <p:nvPr>
            <p:ph type="sldNum" sz="quarter" idx="10"/>
          </p:nvPr>
        </p:nvSpPr>
        <p:spPr/>
        <p:txBody>
          <a:bodyPr/>
          <a:lstStyle/>
          <a:p>
            <a:fld id="{1990B7BE-7C62-436C-B48A-3A62E5B61DA6}" type="slidenum">
              <a:rPr lang="en-US" smtClean="0"/>
              <a:pPr/>
              <a:t>10</a:t>
            </a:fld>
            <a:endParaRPr lang="en-US" dirty="0"/>
          </a:p>
        </p:txBody>
      </p:sp>
    </p:spTree>
    <p:extLst>
      <p:ext uri="{BB962C8B-B14F-4D97-AF65-F5344CB8AC3E}">
        <p14:creationId xmlns:p14="http://schemas.microsoft.com/office/powerpoint/2010/main" val="186057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BDB1878-CC55-4DB3-8951-A57B5F1FF8D8}" type="slidenum">
              <a:rPr lang="en-US" smtClean="0"/>
              <a:t>37</a:t>
            </a:fld>
            <a:endParaRPr lang="en-US" dirty="0"/>
          </a:p>
        </p:txBody>
      </p:sp>
    </p:spTree>
    <p:extLst>
      <p:ext uri="{BB962C8B-B14F-4D97-AF65-F5344CB8AC3E}">
        <p14:creationId xmlns:p14="http://schemas.microsoft.com/office/powerpoint/2010/main" val="2376817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B1878-CC55-4DB3-8951-A57B5F1FF8D8}" type="slidenum">
              <a:rPr lang="en-US" smtClean="0"/>
              <a:t>38</a:t>
            </a:fld>
            <a:endParaRPr lang="en-US" dirty="0"/>
          </a:p>
        </p:txBody>
      </p:sp>
    </p:spTree>
    <p:extLst>
      <p:ext uri="{BB962C8B-B14F-4D97-AF65-F5344CB8AC3E}">
        <p14:creationId xmlns:p14="http://schemas.microsoft.com/office/powerpoint/2010/main" val="2276797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B1878-CC55-4DB3-8951-A57B5F1FF8D8}" type="slidenum">
              <a:rPr lang="en-US" smtClean="0"/>
              <a:t>39</a:t>
            </a:fld>
            <a:endParaRPr lang="en-US" dirty="0"/>
          </a:p>
        </p:txBody>
      </p:sp>
    </p:spTree>
    <p:extLst>
      <p:ext uri="{BB962C8B-B14F-4D97-AF65-F5344CB8AC3E}">
        <p14:creationId xmlns:p14="http://schemas.microsoft.com/office/powerpoint/2010/main" val="222075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B1878-CC55-4DB3-8951-A57B5F1FF8D8}" type="slidenum">
              <a:rPr lang="en-US" smtClean="0"/>
              <a:t>40</a:t>
            </a:fld>
            <a:endParaRPr lang="en-US" dirty="0"/>
          </a:p>
        </p:txBody>
      </p:sp>
    </p:spTree>
    <p:extLst>
      <p:ext uri="{BB962C8B-B14F-4D97-AF65-F5344CB8AC3E}">
        <p14:creationId xmlns:p14="http://schemas.microsoft.com/office/powerpoint/2010/main" val="1052207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B1878-CC55-4DB3-8951-A57B5F1FF8D8}" type="slidenum">
              <a:rPr lang="en-US" smtClean="0"/>
              <a:t>41</a:t>
            </a:fld>
            <a:endParaRPr lang="en-US" dirty="0"/>
          </a:p>
        </p:txBody>
      </p:sp>
    </p:spTree>
    <p:extLst>
      <p:ext uri="{BB962C8B-B14F-4D97-AF65-F5344CB8AC3E}">
        <p14:creationId xmlns:p14="http://schemas.microsoft.com/office/powerpoint/2010/main" val="397211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A497E0-BB6A-46C1-8047-DD7348AA065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6620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A5C3C02-6EED-4FE8-9762-576FED6B757B}" type="slidenum">
              <a:rPr lang="en-US" smtClean="0">
                <a:solidFill>
                  <a:prstClr val="black"/>
                </a:solidFill>
              </a:rPr>
              <a:pPr/>
              <a:t>13</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1769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A497E0-BB6A-46C1-8047-DD7348AA065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2032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A497E0-BB6A-46C1-8047-DD7348AA065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2208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A497E0-BB6A-46C1-8047-DD7348AA065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68077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26235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B1878-CC55-4DB3-8951-A57B5F1FF8D8}" type="slidenum">
              <a:rPr lang="en-US" smtClean="0"/>
              <a:t>26</a:t>
            </a:fld>
            <a:endParaRPr lang="en-US" dirty="0"/>
          </a:p>
        </p:txBody>
      </p:sp>
    </p:spTree>
    <p:extLst>
      <p:ext uri="{BB962C8B-B14F-4D97-AF65-F5344CB8AC3E}">
        <p14:creationId xmlns:p14="http://schemas.microsoft.com/office/powerpoint/2010/main" val="84966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FA35C2-6DC4-411A-92F5-95656BCE2FFC}"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354067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1F094-BD5C-49EF-9052-CBF67C55A6DD}" type="datetime1">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124885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690045-C076-4C1D-83F3-3CB6F3686A56}"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147342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FA785F-3E69-441C-B0C2-67BCF1B8F650}"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459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50FF9-6A79-4A2E-923D-5D2AFE73C0E8}"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3030461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EADE04-6174-4D6C-B1B3-EBBC7988796C}" type="datetime1">
              <a:rPr lang="en-US" smtClean="0"/>
              <a:t>10/22/2018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3896651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076C0-311B-4BAB-8DDA-BD66FB5F8EFE}" type="datetime1">
              <a:rPr lang="en-US" smtClean="0"/>
              <a:t>10/22/2018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3913062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59C82-DFF3-47E8-891E-6F60ED2C264F}"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238960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C7A8D-F5BB-4B63-966A-F8CC9337DD1F}"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130811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35AF4-3C56-4711-813D-E8A86A70C4D9}"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7386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9AE33F-87C3-40F6-A54B-44C9E5930903}"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83412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7E0D897-8E83-40DB-BF86-036F915C4424}"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512056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BF030-3626-46D0-99AD-8E32AC6E987E}"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55250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16591-A5A9-44EF-BDD4-AE88BE8773E2}" type="datetime1">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89724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A7E7E-70C6-4A7E-8A26-3AE92A61707A}" type="datetime1">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390713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5B007-A053-4040-B253-EFF14631476A}" type="datetime1">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7664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1523CD-839D-4875-8E37-1522499B774C}" type="datetime1">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148249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A9B6C32-D351-451E-BC31-78E7687A695C}" type="datetime1">
              <a:rPr lang="en-US" smtClean="0"/>
              <a:t>10/22/2018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3430903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944A02A-2E44-49AF-B030-975364481E71}" type="datetime1">
              <a:rPr lang="en-US" smtClean="0"/>
              <a:t>10/22/2018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217714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941420-C870-4313-9AB7-0DEBBA4E6D3C}" type="datetime1">
              <a:rPr lang="en-US" smtClean="0"/>
              <a:t>10/22/2018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118250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E322F-C186-4035-A68F-2FD029C942ED}" type="datetime1">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BA75-E85B-48D2-849D-AF13EBCECFB4}" type="slidenum">
              <a:rPr lang="en-US" smtClean="0"/>
              <a:t>‹#›</a:t>
            </a:fld>
            <a:endParaRPr lang="en-US"/>
          </a:p>
        </p:txBody>
      </p:sp>
    </p:spTree>
    <p:extLst>
      <p:ext uri="{BB962C8B-B14F-4D97-AF65-F5344CB8AC3E}">
        <p14:creationId xmlns:p14="http://schemas.microsoft.com/office/powerpoint/2010/main" val="3897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C9346A5-78BE-4BDC-A63A-F5C82BB3295E}" type="datetime1">
              <a:rPr lang="en-US" smtClean="0"/>
              <a:t>10/22/2018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FBDBA75-E85B-48D2-849D-AF13EBCECFB4}" type="slidenum">
              <a:rPr lang="en-US" smtClean="0"/>
              <a:t>‹#›</a:t>
            </a:fld>
            <a:endParaRPr lang="en-US"/>
          </a:p>
        </p:txBody>
      </p:sp>
    </p:spTree>
    <p:extLst>
      <p:ext uri="{BB962C8B-B14F-4D97-AF65-F5344CB8AC3E}">
        <p14:creationId xmlns:p14="http://schemas.microsoft.com/office/powerpoint/2010/main" val="134453243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lshimkhada@dhs.lacounty.gov" TargetMode="External"/><Relationship Id="rId2" Type="http://schemas.openxmlformats.org/officeDocument/2006/relationships/hyperlink" Target="mailto:mfunk@dmh.lacounty.gov" TargetMode="External"/><Relationship Id="rId1" Type="http://schemas.openxmlformats.org/officeDocument/2006/relationships/slideLayout" Target="../slideLayouts/slideLayout2.xml"/><Relationship Id="rId6" Type="http://schemas.openxmlformats.org/officeDocument/2006/relationships/hyperlink" Target="mailto:dmurillo@hhcla.org" TargetMode="External"/><Relationship Id="rId5" Type="http://schemas.openxmlformats.org/officeDocument/2006/relationships/hyperlink" Target="mailto:ylima@dph.lacounty.gov" TargetMode="External"/><Relationship Id="rId4" Type="http://schemas.openxmlformats.org/officeDocument/2006/relationships/hyperlink" Target="mailto:Jderose@thepeopleconcer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836" y="1886852"/>
            <a:ext cx="8825658" cy="2312437"/>
          </a:xfrm>
        </p:spPr>
        <p:txBody>
          <a:bodyPr/>
          <a:lstStyle/>
          <a:p>
            <a:pPr algn="ctr"/>
            <a:r>
              <a:rPr lang="en-US" sz="3600" dirty="0" smtClean="0"/>
              <a:t>Building Successful </a:t>
            </a:r>
            <a:r>
              <a:rPr lang="en-US" sz="3600" smtClean="0"/>
              <a:t>Collaborations Through </a:t>
            </a:r>
            <a:r>
              <a:rPr lang="en-US" sz="3600" dirty="0" smtClean="0"/>
              <a:t>Integrated Programs</a:t>
            </a:r>
            <a:endParaRPr lang="en-US" sz="3600" dirty="0"/>
          </a:p>
        </p:txBody>
      </p:sp>
      <p:pic>
        <p:nvPicPr>
          <p:cNvPr id="4" name="Picture 3" descr="C:\Users\e543596\AppData\Local\Microsoft\Windows\Temporary Internet Files\Content.Outlook\S10CJNX5\funding-white.png"/>
          <p:cNvPicPr/>
          <p:nvPr/>
        </p:nvPicPr>
        <p:blipFill>
          <a:blip r:embed="rId2">
            <a:extLst>
              <a:ext uri="{28A0092B-C50C-407E-A947-70E740481C1C}">
                <a14:useLocalDpi xmlns:a14="http://schemas.microsoft.com/office/drawing/2010/main" val="0"/>
              </a:ext>
            </a:extLst>
          </a:blip>
          <a:srcRect/>
          <a:stretch>
            <a:fillRect/>
          </a:stretch>
        </p:blipFill>
        <p:spPr bwMode="auto">
          <a:xfrm>
            <a:off x="2516597" y="309568"/>
            <a:ext cx="6684135" cy="3154567"/>
          </a:xfrm>
          <a:prstGeom prst="rect">
            <a:avLst/>
          </a:prstGeom>
          <a:noFill/>
          <a:ln>
            <a:noFill/>
          </a:ln>
        </p:spPr>
      </p:pic>
      <p:sp>
        <p:nvSpPr>
          <p:cNvPr id="5" name="Slide Number Placeholder 4">
            <a:extLst>
              <a:ext uri="{FF2B5EF4-FFF2-40B4-BE49-F238E27FC236}">
                <a16:creationId xmlns:a16="http://schemas.microsoft.com/office/drawing/2014/main" id="{0C7BD9A7-4BC9-463E-BE60-2BEB7EED6FC6}"/>
              </a:ext>
            </a:extLst>
          </p:cNvPr>
          <p:cNvSpPr>
            <a:spLocks noGrp="1"/>
          </p:cNvSpPr>
          <p:nvPr>
            <p:ph type="sldNum" sz="quarter" idx="12"/>
          </p:nvPr>
        </p:nvSpPr>
        <p:spPr/>
        <p:txBody>
          <a:bodyPr/>
          <a:lstStyle/>
          <a:p>
            <a:fld id="{BFBDBA75-E85B-48D2-849D-AF13EBCECFB4}" type="slidenum">
              <a:rPr lang="en-US" smtClean="0"/>
              <a:t>1</a:t>
            </a:fld>
            <a:endParaRPr lang="en-US"/>
          </a:p>
        </p:txBody>
      </p:sp>
    </p:spTree>
    <p:extLst>
      <p:ext uri="{BB962C8B-B14F-4D97-AF65-F5344CB8AC3E}">
        <p14:creationId xmlns:p14="http://schemas.microsoft.com/office/powerpoint/2010/main" val="42088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08072"/>
            <a:ext cx="8229600" cy="1143000"/>
          </a:xfrm>
        </p:spPr>
        <p:txBody>
          <a:bodyPr>
            <a:normAutofit/>
          </a:bodyPr>
          <a:lstStyle/>
          <a:p>
            <a:r>
              <a:rPr lang="en-US" sz="4000" dirty="0">
                <a:solidFill>
                  <a:schemeClr val="bg2">
                    <a:lumMod val="60000"/>
                    <a:lumOff val="40000"/>
                  </a:schemeClr>
                </a:solidFill>
              </a:rPr>
              <a:t>Core Functions of ICMS</a:t>
            </a:r>
          </a:p>
        </p:txBody>
      </p:sp>
      <p:sp>
        <p:nvSpPr>
          <p:cNvPr id="3" name="Content Placeholder 2"/>
          <p:cNvSpPr>
            <a:spLocks noGrp="1"/>
          </p:cNvSpPr>
          <p:nvPr>
            <p:ph idx="1"/>
          </p:nvPr>
        </p:nvSpPr>
        <p:spPr/>
        <p:txBody>
          <a:bodyPr>
            <a:normAutofit lnSpcReduction="10000"/>
          </a:bodyPr>
          <a:lstStyle/>
          <a:p>
            <a:r>
              <a:rPr lang="en-US" sz="2800" dirty="0"/>
              <a:t>Outreach and Engagement </a:t>
            </a:r>
          </a:p>
          <a:p>
            <a:r>
              <a:rPr lang="en-US" sz="2800" dirty="0"/>
              <a:t>Intake and Assessment</a:t>
            </a:r>
          </a:p>
          <a:p>
            <a:r>
              <a:rPr lang="en-US" sz="2800" dirty="0"/>
              <a:t>Addressing Immediate </a:t>
            </a:r>
          </a:p>
          <a:p>
            <a:pPr marL="0" indent="0">
              <a:buNone/>
            </a:pPr>
            <a:r>
              <a:rPr lang="en-US" sz="2800" dirty="0"/>
              <a:t>    Client Needs</a:t>
            </a:r>
          </a:p>
          <a:p>
            <a:r>
              <a:rPr lang="en-US" sz="2800" dirty="0"/>
              <a:t>Interim Housing </a:t>
            </a:r>
          </a:p>
          <a:p>
            <a:r>
              <a:rPr lang="en-US" sz="2800" dirty="0"/>
              <a:t>Permanent Housing Search </a:t>
            </a:r>
          </a:p>
          <a:p>
            <a:r>
              <a:rPr lang="en-US" sz="2800" dirty="0"/>
              <a:t>Move-In Activities </a:t>
            </a:r>
          </a:p>
          <a:p>
            <a:r>
              <a:rPr lang="en-US" sz="2800" dirty="0"/>
              <a:t>Supports/Linkages/Retention</a:t>
            </a:r>
          </a:p>
          <a:p>
            <a:endParaRPr lang="en-US" dirty="0"/>
          </a:p>
        </p:txBody>
      </p:sp>
      <p:sp>
        <p:nvSpPr>
          <p:cNvPr id="4" name="Slide Number Placeholder 3"/>
          <p:cNvSpPr>
            <a:spLocks noGrp="1"/>
          </p:cNvSpPr>
          <p:nvPr>
            <p:ph type="sldNum" sz="quarter" idx="12"/>
          </p:nvPr>
        </p:nvSpPr>
        <p:spPr/>
        <p:txBody>
          <a:bodyPr/>
          <a:lstStyle/>
          <a:p>
            <a:fld id="{918558A9-1DBE-4E41-84CE-979D030679D0}" type="slidenum">
              <a:rPr lang="en-US" smtClean="0"/>
              <a:pPr/>
              <a:t>10</a:t>
            </a:fld>
            <a:endParaRPr lang="en-US" dirty="0"/>
          </a:p>
        </p:txBody>
      </p:sp>
      <p:pic>
        <p:nvPicPr>
          <p:cNvPr id="5" name="Picture 4"/>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4701"/>
                    </a14:imgEffect>
                    <a14:imgEffect>
                      <a14:saturation sat="0"/>
                    </a14:imgEffect>
                  </a14:imgLayer>
                </a14:imgProps>
              </a:ext>
              <a:ext uri="{28A0092B-C50C-407E-A947-70E740481C1C}">
                <a14:useLocalDpi xmlns:a14="http://schemas.microsoft.com/office/drawing/2010/main" val="0"/>
              </a:ext>
            </a:extLst>
          </a:blip>
          <a:stretch>
            <a:fillRect/>
          </a:stretch>
        </p:blipFill>
        <p:spPr>
          <a:xfrm>
            <a:off x="7390883" y="2963328"/>
            <a:ext cx="2611590" cy="1905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4559" y="1121411"/>
            <a:ext cx="2613296" cy="1801095"/>
          </a:xfrm>
          <a:prstGeom prst="rect">
            <a:avLst/>
          </a:prstGeom>
        </p:spPr>
      </p:pic>
    </p:spTree>
    <p:extLst>
      <p:ext uri="{BB962C8B-B14F-4D97-AF65-F5344CB8AC3E}">
        <p14:creationId xmlns:p14="http://schemas.microsoft.com/office/powerpoint/2010/main" val="418952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8558A9-1DBE-4E41-84CE-979D030679D0}" type="slidenum">
              <a:rPr lang="en-US" smtClean="0"/>
              <a:pPr/>
              <a:t>11</a:t>
            </a:fld>
            <a:endParaRPr lang="en-US" dirty="0"/>
          </a:p>
        </p:txBody>
      </p:sp>
      <p:grpSp>
        <p:nvGrpSpPr>
          <p:cNvPr id="5" name="Group 4"/>
          <p:cNvGrpSpPr/>
          <p:nvPr/>
        </p:nvGrpSpPr>
        <p:grpSpPr>
          <a:xfrm>
            <a:off x="1942666" y="715257"/>
            <a:ext cx="8409874" cy="4865035"/>
            <a:chOff x="2284412" y="1447800"/>
            <a:chExt cx="8320411" cy="4951627"/>
          </a:xfrm>
        </p:grpSpPr>
        <p:grpSp>
          <p:nvGrpSpPr>
            <p:cNvPr id="6" name="Group 5"/>
            <p:cNvGrpSpPr/>
            <p:nvPr/>
          </p:nvGrpSpPr>
          <p:grpSpPr>
            <a:xfrm>
              <a:off x="2284412" y="1447800"/>
              <a:ext cx="4201858" cy="4734177"/>
              <a:chOff x="3993483" y="1545021"/>
              <a:chExt cx="4201858" cy="4734177"/>
            </a:xfrm>
          </p:grpSpPr>
          <p:grpSp>
            <p:nvGrpSpPr>
              <p:cNvPr id="13" name="Group 20"/>
              <p:cNvGrpSpPr/>
              <p:nvPr/>
            </p:nvGrpSpPr>
            <p:grpSpPr>
              <a:xfrm>
                <a:off x="3993483" y="1545021"/>
                <a:ext cx="4201858" cy="4734177"/>
                <a:chOff x="4010612" y="1545021"/>
                <a:chExt cx="4201858" cy="4734177"/>
              </a:xfrm>
            </p:grpSpPr>
            <p:grpSp>
              <p:nvGrpSpPr>
                <p:cNvPr id="18" name="Group 17"/>
                <p:cNvGrpSpPr/>
                <p:nvPr/>
              </p:nvGrpSpPr>
              <p:grpSpPr>
                <a:xfrm>
                  <a:off x="4010612" y="1545021"/>
                  <a:ext cx="4201858" cy="4259212"/>
                  <a:chOff x="3879850" y="1189038"/>
                  <a:chExt cx="4419600" cy="4479926"/>
                </a:xfrm>
              </p:grpSpPr>
              <p:sp>
                <p:nvSpPr>
                  <p:cNvPr id="20" name="Freeform 6"/>
                  <p:cNvSpPr>
                    <a:spLocks/>
                  </p:cNvSpPr>
                  <p:nvPr/>
                </p:nvSpPr>
                <p:spPr bwMode="auto">
                  <a:xfrm>
                    <a:off x="6257925" y="3054351"/>
                    <a:ext cx="1944688" cy="2430463"/>
                  </a:xfrm>
                  <a:custGeom>
                    <a:avLst/>
                    <a:gdLst/>
                    <a:ahLst/>
                    <a:cxnLst>
                      <a:cxn ang="0">
                        <a:pos x="10" y="0"/>
                      </a:cxn>
                      <a:cxn ang="0">
                        <a:pos x="40" y="2"/>
                      </a:cxn>
                      <a:cxn ang="0">
                        <a:pos x="87" y="5"/>
                      </a:cxn>
                      <a:cxn ang="0">
                        <a:pos x="148" y="10"/>
                      </a:cxn>
                      <a:cxn ang="0">
                        <a:pos x="222" y="18"/>
                      </a:cxn>
                      <a:cxn ang="0">
                        <a:pos x="306" y="30"/>
                      </a:cxn>
                      <a:cxn ang="0">
                        <a:pos x="397" y="46"/>
                      </a:cxn>
                      <a:cxn ang="0">
                        <a:pos x="495" y="66"/>
                      </a:cxn>
                      <a:cxn ang="0">
                        <a:pos x="595" y="92"/>
                      </a:cxn>
                      <a:cxn ang="0">
                        <a:pos x="696" y="123"/>
                      </a:cxn>
                      <a:cxn ang="0">
                        <a:pos x="796" y="162"/>
                      </a:cxn>
                      <a:cxn ang="0">
                        <a:pos x="891" y="206"/>
                      </a:cxn>
                      <a:cxn ang="0">
                        <a:pos x="982" y="259"/>
                      </a:cxn>
                      <a:cxn ang="0">
                        <a:pos x="1063" y="320"/>
                      </a:cxn>
                      <a:cxn ang="0">
                        <a:pos x="1134" y="390"/>
                      </a:cxn>
                      <a:cxn ang="0">
                        <a:pos x="1192" y="469"/>
                      </a:cxn>
                      <a:cxn ang="0">
                        <a:pos x="1219" y="522"/>
                      </a:cxn>
                      <a:cxn ang="0">
                        <a:pos x="1222" y="561"/>
                      </a:cxn>
                      <a:cxn ang="0">
                        <a:pos x="1225" y="583"/>
                      </a:cxn>
                      <a:cxn ang="0">
                        <a:pos x="1225" y="619"/>
                      </a:cxn>
                      <a:cxn ang="0">
                        <a:pos x="1219" y="652"/>
                      </a:cxn>
                      <a:cxn ang="0">
                        <a:pos x="1209" y="694"/>
                      </a:cxn>
                      <a:cxn ang="0">
                        <a:pos x="1193" y="744"/>
                      </a:cxn>
                      <a:cxn ang="0">
                        <a:pos x="1167" y="802"/>
                      </a:cxn>
                      <a:cxn ang="0">
                        <a:pos x="1131" y="867"/>
                      </a:cxn>
                      <a:cxn ang="0">
                        <a:pos x="1084" y="938"/>
                      </a:cxn>
                      <a:cxn ang="0">
                        <a:pos x="1021" y="1013"/>
                      </a:cxn>
                      <a:cxn ang="0">
                        <a:pos x="943" y="1094"/>
                      </a:cxn>
                      <a:cxn ang="0">
                        <a:pos x="849" y="1178"/>
                      </a:cxn>
                      <a:cxn ang="0">
                        <a:pos x="734" y="1264"/>
                      </a:cxn>
                      <a:cxn ang="0">
                        <a:pos x="598" y="1352"/>
                      </a:cxn>
                      <a:cxn ang="0">
                        <a:pos x="440" y="1441"/>
                      </a:cxn>
                      <a:cxn ang="0">
                        <a:pos x="257" y="1531"/>
                      </a:cxn>
                      <a:cxn ang="0">
                        <a:pos x="259" y="1521"/>
                      </a:cxn>
                      <a:cxn ang="0">
                        <a:pos x="265" y="1495"/>
                      </a:cxn>
                      <a:cxn ang="0">
                        <a:pos x="273" y="1454"/>
                      </a:cxn>
                      <a:cxn ang="0">
                        <a:pos x="283" y="1397"/>
                      </a:cxn>
                      <a:cxn ang="0">
                        <a:pos x="294" y="1330"/>
                      </a:cxn>
                      <a:cxn ang="0">
                        <a:pos x="304" y="1252"/>
                      </a:cxn>
                      <a:cxn ang="0">
                        <a:pos x="314" y="1165"/>
                      </a:cxn>
                      <a:cxn ang="0">
                        <a:pos x="324" y="1071"/>
                      </a:cxn>
                      <a:cxn ang="0">
                        <a:pos x="330" y="971"/>
                      </a:cxn>
                      <a:cxn ang="0">
                        <a:pos x="332" y="868"/>
                      </a:cxn>
                      <a:cxn ang="0">
                        <a:pos x="332" y="762"/>
                      </a:cxn>
                      <a:cxn ang="0">
                        <a:pos x="326" y="657"/>
                      </a:cxn>
                      <a:cxn ang="0">
                        <a:pos x="314" y="552"/>
                      </a:cxn>
                      <a:cxn ang="0">
                        <a:pos x="296" y="451"/>
                      </a:cxn>
                      <a:cxn ang="0">
                        <a:pos x="270" y="354"/>
                      </a:cxn>
                      <a:cxn ang="0">
                        <a:pos x="236" y="264"/>
                      </a:cxn>
                      <a:cxn ang="0">
                        <a:pos x="192" y="181"/>
                      </a:cxn>
                      <a:cxn ang="0">
                        <a:pos x="139" y="109"/>
                      </a:cxn>
                      <a:cxn ang="0">
                        <a:pos x="75" y="48"/>
                      </a:cxn>
                      <a:cxn ang="0">
                        <a:pos x="0" y="0"/>
                      </a:cxn>
                    </a:cxnLst>
                    <a:rect l="0" t="0" r="r" b="b"/>
                    <a:pathLst>
                      <a:path w="1225" h="1531">
                        <a:moveTo>
                          <a:pt x="0" y="0"/>
                        </a:moveTo>
                        <a:lnTo>
                          <a:pt x="10" y="0"/>
                        </a:lnTo>
                        <a:lnTo>
                          <a:pt x="23" y="1"/>
                        </a:lnTo>
                        <a:lnTo>
                          <a:pt x="40" y="2"/>
                        </a:lnTo>
                        <a:lnTo>
                          <a:pt x="62" y="3"/>
                        </a:lnTo>
                        <a:lnTo>
                          <a:pt x="87" y="5"/>
                        </a:lnTo>
                        <a:lnTo>
                          <a:pt x="115" y="7"/>
                        </a:lnTo>
                        <a:lnTo>
                          <a:pt x="148" y="10"/>
                        </a:lnTo>
                        <a:lnTo>
                          <a:pt x="184" y="14"/>
                        </a:lnTo>
                        <a:lnTo>
                          <a:pt x="222" y="18"/>
                        </a:lnTo>
                        <a:lnTo>
                          <a:pt x="262" y="24"/>
                        </a:lnTo>
                        <a:lnTo>
                          <a:pt x="306" y="30"/>
                        </a:lnTo>
                        <a:lnTo>
                          <a:pt x="350" y="38"/>
                        </a:lnTo>
                        <a:lnTo>
                          <a:pt x="397" y="46"/>
                        </a:lnTo>
                        <a:lnTo>
                          <a:pt x="445" y="56"/>
                        </a:lnTo>
                        <a:lnTo>
                          <a:pt x="495" y="66"/>
                        </a:lnTo>
                        <a:lnTo>
                          <a:pt x="544" y="79"/>
                        </a:lnTo>
                        <a:lnTo>
                          <a:pt x="595" y="92"/>
                        </a:lnTo>
                        <a:lnTo>
                          <a:pt x="645" y="107"/>
                        </a:lnTo>
                        <a:lnTo>
                          <a:pt x="696" y="123"/>
                        </a:lnTo>
                        <a:lnTo>
                          <a:pt x="746" y="141"/>
                        </a:lnTo>
                        <a:lnTo>
                          <a:pt x="796" y="162"/>
                        </a:lnTo>
                        <a:lnTo>
                          <a:pt x="844" y="183"/>
                        </a:lnTo>
                        <a:lnTo>
                          <a:pt x="891" y="206"/>
                        </a:lnTo>
                        <a:lnTo>
                          <a:pt x="937" y="232"/>
                        </a:lnTo>
                        <a:lnTo>
                          <a:pt x="982" y="259"/>
                        </a:lnTo>
                        <a:lnTo>
                          <a:pt x="1024" y="288"/>
                        </a:lnTo>
                        <a:lnTo>
                          <a:pt x="1063" y="320"/>
                        </a:lnTo>
                        <a:lnTo>
                          <a:pt x="1101" y="354"/>
                        </a:lnTo>
                        <a:lnTo>
                          <a:pt x="1134" y="390"/>
                        </a:lnTo>
                        <a:lnTo>
                          <a:pt x="1166" y="428"/>
                        </a:lnTo>
                        <a:lnTo>
                          <a:pt x="1192" y="469"/>
                        </a:lnTo>
                        <a:lnTo>
                          <a:pt x="1216" y="512"/>
                        </a:lnTo>
                        <a:lnTo>
                          <a:pt x="1219" y="522"/>
                        </a:lnTo>
                        <a:lnTo>
                          <a:pt x="1220" y="534"/>
                        </a:lnTo>
                        <a:lnTo>
                          <a:pt x="1222" y="561"/>
                        </a:lnTo>
                        <a:lnTo>
                          <a:pt x="1223" y="574"/>
                        </a:lnTo>
                        <a:lnTo>
                          <a:pt x="1225" y="583"/>
                        </a:lnTo>
                        <a:lnTo>
                          <a:pt x="1225" y="606"/>
                        </a:lnTo>
                        <a:lnTo>
                          <a:pt x="1225" y="619"/>
                        </a:lnTo>
                        <a:lnTo>
                          <a:pt x="1222" y="635"/>
                        </a:lnTo>
                        <a:lnTo>
                          <a:pt x="1219" y="652"/>
                        </a:lnTo>
                        <a:lnTo>
                          <a:pt x="1215" y="671"/>
                        </a:lnTo>
                        <a:lnTo>
                          <a:pt x="1209" y="694"/>
                        </a:lnTo>
                        <a:lnTo>
                          <a:pt x="1202" y="718"/>
                        </a:lnTo>
                        <a:lnTo>
                          <a:pt x="1193" y="744"/>
                        </a:lnTo>
                        <a:lnTo>
                          <a:pt x="1181" y="772"/>
                        </a:lnTo>
                        <a:lnTo>
                          <a:pt x="1167" y="802"/>
                        </a:lnTo>
                        <a:lnTo>
                          <a:pt x="1150" y="834"/>
                        </a:lnTo>
                        <a:lnTo>
                          <a:pt x="1131" y="867"/>
                        </a:lnTo>
                        <a:lnTo>
                          <a:pt x="1109" y="901"/>
                        </a:lnTo>
                        <a:lnTo>
                          <a:pt x="1084" y="938"/>
                        </a:lnTo>
                        <a:lnTo>
                          <a:pt x="1054" y="975"/>
                        </a:lnTo>
                        <a:lnTo>
                          <a:pt x="1021" y="1013"/>
                        </a:lnTo>
                        <a:lnTo>
                          <a:pt x="984" y="1054"/>
                        </a:lnTo>
                        <a:lnTo>
                          <a:pt x="943" y="1094"/>
                        </a:lnTo>
                        <a:lnTo>
                          <a:pt x="898" y="1136"/>
                        </a:lnTo>
                        <a:lnTo>
                          <a:pt x="849" y="1178"/>
                        </a:lnTo>
                        <a:lnTo>
                          <a:pt x="794" y="1220"/>
                        </a:lnTo>
                        <a:lnTo>
                          <a:pt x="734" y="1264"/>
                        </a:lnTo>
                        <a:lnTo>
                          <a:pt x="669" y="1308"/>
                        </a:lnTo>
                        <a:lnTo>
                          <a:pt x="598" y="1352"/>
                        </a:lnTo>
                        <a:lnTo>
                          <a:pt x="522" y="1397"/>
                        </a:lnTo>
                        <a:lnTo>
                          <a:pt x="440" y="1441"/>
                        </a:lnTo>
                        <a:lnTo>
                          <a:pt x="352" y="1486"/>
                        </a:lnTo>
                        <a:lnTo>
                          <a:pt x="257" y="1531"/>
                        </a:lnTo>
                        <a:lnTo>
                          <a:pt x="258" y="1528"/>
                        </a:lnTo>
                        <a:lnTo>
                          <a:pt x="259" y="1521"/>
                        </a:lnTo>
                        <a:lnTo>
                          <a:pt x="262" y="1510"/>
                        </a:lnTo>
                        <a:lnTo>
                          <a:pt x="265" y="1495"/>
                        </a:lnTo>
                        <a:lnTo>
                          <a:pt x="268" y="1476"/>
                        </a:lnTo>
                        <a:lnTo>
                          <a:pt x="273" y="1454"/>
                        </a:lnTo>
                        <a:lnTo>
                          <a:pt x="278" y="1427"/>
                        </a:lnTo>
                        <a:lnTo>
                          <a:pt x="283" y="1397"/>
                        </a:lnTo>
                        <a:lnTo>
                          <a:pt x="288" y="1365"/>
                        </a:lnTo>
                        <a:lnTo>
                          <a:pt x="294" y="1330"/>
                        </a:lnTo>
                        <a:lnTo>
                          <a:pt x="299" y="1292"/>
                        </a:lnTo>
                        <a:lnTo>
                          <a:pt x="304" y="1252"/>
                        </a:lnTo>
                        <a:lnTo>
                          <a:pt x="310" y="1209"/>
                        </a:lnTo>
                        <a:lnTo>
                          <a:pt x="314" y="1165"/>
                        </a:lnTo>
                        <a:lnTo>
                          <a:pt x="320" y="1119"/>
                        </a:lnTo>
                        <a:lnTo>
                          <a:pt x="324" y="1071"/>
                        </a:lnTo>
                        <a:lnTo>
                          <a:pt x="327" y="1021"/>
                        </a:lnTo>
                        <a:lnTo>
                          <a:pt x="330" y="971"/>
                        </a:lnTo>
                        <a:lnTo>
                          <a:pt x="332" y="919"/>
                        </a:lnTo>
                        <a:lnTo>
                          <a:pt x="332" y="868"/>
                        </a:lnTo>
                        <a:lnTo>
                          <a:pt x="332" y="815"/>
                        </a:lnTo>
                        <a:lnTo>
                          <a:pt x="332" y="762"/>
                        </a:lnTo>
                        <a:lnTo>
                          <a:pt x="329" y="710"/>
                        </a:lnTo>
                        <a:lnTo>
                          <a:pt x="326" y="657"/>
                        </a:lnTo>
                        <a:lnTo>
                          <a:pt x="320" y="605"/>
                        </a:lnTo>
                        <a:lnTo>
                          <a:pt x="314" y="552"/>
                        </a:lnTo>
                        <a:lnTo>
                          <a:pt x="306" y="501"/>
                        </a:lnTo>
                        <a:lnTo>
                          <a:pt x="296" y="451"/>
                        </a:lnTo>
                        <a:lnTo>
                          <a:pt x="284" y="402"/>
                        </a:lnTo>
                        <a:lnTo>
                          <a:pt x="270" y="354"/>
                        </a:lnTo>
                        <a:lnTo>
                          <a:pt x="254" y="308"/>
                        </a:lnTo>
                        <a:lnTo>
                          <a:pt x="236" y="264"/>
                        </a:lnTo>
                        <a:lnTo>
                          <a:pt x="215" y="222"/>
                        </a:lnTo>
                        <a:lnTo>
                          <a:pt x="192" y="181"/>
                        </a:lnTo>
                        <a:lnTo>
                          <a:pt x="168" y="145"/>
                        </a:lnTo>
                        <a:lnTo>
                          <a:pt x="139" y="109"/>
                        </a:lnTo>
                        <a:lnTo>
                          <a:pt x="109" y="77"/>
                        </a:lnTo>
                        <a:lnTo>
                          <a:pt x="75" y="48"/>
                        </a:lnTo>
                        <a:lnTo>
                          <a:pt x="39" y="22"/>
                        </a:lnTo>
                        <a:lnTo>
                          <a:pt x="0" y="0"/>
                        </a:lnTo>
                        <a:close/>
                      </a:path>
                    </a:pathLst>
                  </a:custGeom>
                  <a:solidFill>
                    <a:srgbClr val="92D05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p:nvSpPr>
                <p:spPr bwMode="auto">
                  <a:xfrm>
                    <a:off x="3967163" y="1268413"/>
                    <a:ext cx="2614613" cy="1898650"/>
                  </a:xfrm>
                  <a:custGeom>
                    <a:avLst/>
                    <a:gdLst/>
                    <a:ahLst/>
                    <a:cxnLst>
                      <a:cxn ang="0">
                        <a:pos x="1599" y="1"/>
                      </a:cxn>
                      <a:cxn ang="0">
                        <a:pos x="1634" y="12"/>
                      </a:cxn>
                      <a:cxn ang="0">
                        <a:pos x="1647" y="38"/>
                      </a:cxn>
                      <a:cxn ang="0">
                        <a:pos x="1632" y="79"/>
                      </a:cxn>
                      <a:cxn ang="0">
                        <a:pos x="1574" y="152"/>
                      </a:cxn>
                      <a:cxn ang="0">
                        <a:pos x="1464" y="283"/>
                      </a:cxn>
                      <a:cxn ang="0">
                        <a:pos x="1372" y="417"/>
                      </a:cxn>
                      <a:cxn ang="0">
                        <a:pos x="1317" y="529"/>
                      </a:cxn>
                      <a:cxn ang="0">
                        <a:pos x="1274" y="660"/>
                      </a:cxn>
                      <a:cxn ang="0">
                        <a:pos x="1246" y="815"/>
                      </a:cxn>
                      <a:cxn ang="0">
                        <a:pos x="1234" y="1002"/>
                      </a:cxn>
                      <a:cxn ang="0">
                        <a:pos x="1201" y="1016"/>
                      </a:cxn>
                      <a:cxn ang="0">
                        <a:pos x="1139" y="1042"/>
                      </a:cxn>
                      <a:cxn ang="0">
                        <a:pos x="1047" y="1076"/>
                      </a:cxn>
                      <a:cxn ang="0">
                        <a:pos x="933" y="1112"/>
                      </a:cxn>
                      <a:cxn ang="0">
                        <a:pos x="798" y="1147"/>
                      </a:cxn>
                      <a:cxn ang="0">
                        <a:pos x="647" y="1175"/>
                      </a:cxn>
                      <a:cxn ang="0">
                        <a:pos x="485" y="1193"/>
                      </a:cxn>
                      <a:cxn ang="0">
                        <a:pos x="322" y="1194"/>
                      </a:cxn>
                      <a:cxn ang="0">
                        <a:pos x="194" y="1174"/>
                      </a:cxn>
                      <a:cxn ang="0">
                        <a:pos x="99" y="1134"/>
                      </a:cxn>
                      <a:cxn ang="0">
                        <a:pos x="36" y="1078"/>
                      </a:cxn>
                      <a:cxn ang="0">
                        <a:pos x="4" y="1013"/>
                      </a:cxn>
                      <a:cxn ang="0">
                        <a:pos x="1" y="942"/>
                      </a:cxn>
                      <a:cxn ang="0">
                        <a:pos x="26" y="870"/>
                      </a:cxn>
                      <a:cxn ang="0">
                        <a:pos x="77" y="803"/>
                      </a:cxn>
                      <a:cxn ang="0">
                        <a:pos x="152" y="743"/>
                      </a:cxn>
                      <a:cxn ang="0">
                        <a:pos x="235" y="697"/>
                      </a:cxn>
                      <a:cxn ang="0">
                        <a:pos x="330" y="643"/>
                      </a:cxn>
                      <a:cxn ang="0">
                        <a:pos x="438" y="577"/>
                      </a:cxn>
                      <a:cxn ang="0">
                        <a:pos x="597" y="479"/>
                      </a:cxn>
                      <a:cxn ang="0">
                        <a:pos x="759" y="377"/>
                      </a:cxn>
                      <a:cxn ang="0">
                        <a:pos x="876" y="301"/>
                      </a:cxn>
                      <a:cxn ang="0">
                        <a:pos x="983" y="232"/>
                      </a:cxn>
                      <a:cxn ang="0">
                        <a:pos x="1076" y="172"/>
                      </a:cxn>
                      <a:cxn ang="0">
                        <a:pos x="1147" y="125"/>
                      </a:cxn>
                      <a:cxn ang="0">
                        <a:pos x="1194" y="95"/>
                      </a:cxn>
                      <a:cxn ang="0">
                        <a:pos x="1213" y="83"/>
                      </a:cxn>
                      <a:cxn ang="0">
                        <a:pos x="1235" y="76"/>
                      </a:cxn>
                      <a:cxn ang="0">
                        <a:pos x="1276" y="63"/>
                      </a:cxn>
                      <a:cxn ang="0">
                        <a:pos x="1331" y="46"/>
                      </a:cxn>
                      <a:cxn ang="0">
                        <a:pos x="1396" y="29"/>
                      </a:cxn>
                      <a:cxn ang="0">
                        <a:pos x="1464" y="13"/>
                      </a:cxn>
                      <a:cxn ang="0">
                        <a:pos x="1528" y="3"/>
                      </a:cxn>
                    </a:cxnLst>
                    <a:rect l="0" t="0" r="r" b="b"/>
                    <a:pathLst>
                      <a:path w="1647" h="1196">
                        <a:moveTo>
                          <a:pt x="1567" y="0"/>
                        </a:moveTo>
                        <a:lnTo>
                          <a:pt x="1584" y="0"/>
                        </a:lnTo>
                        <a:lnTo>
                          <a:pt x="1599" y="1"/>
                        </a:lnTo>
                        <a:lnTo>
                          <a:pt x="1613" y="4"/>
                        </a:lnTo>
                        <a:lnTo>
                          <a:pt x="1625" y="7"/>
                        </a:lnTo>
                        <a:lnTo>
                          <a:pt x="1634" y="12"/>
                        </a:lnTo>
                        <a:lnTo>
                          <a:pt x="1641" y="19"/>
                        </a:lnTo>
                        <a:lnTo>
                          <a:pt x="1646" y="28"/>
                        </a:lnTo>
                        <a:lnTo>
                          <a:pt x="1647" y="38"/>
                        </a:lnTo>
                        <a:lnTo>
                          <a:pt x="1646" y="49"/>
                        </a:lnTo>
                        <a:lnTo>
                          <a:pt x="1640" y="64"/>
                        </a:lnTo>
                        <a:lnTo>
                          <a:pt x="1632" y="79"/>
                        </a:lnTo>
                        <a:lnTo>
                          <a:pt x="1619" y="97"/>
                        </a:lnTo>
                        <a:lnTo>
                          <a:pt x="1603" y="118"/>
                        </a:lnTo>
                        <a:lnTo>
                          <a:pt x="1574" y="152"/>
                        </a:lnTo>
                        <a:lnTo>
                          <a:pt x="1545" y="185"/>
                        </a:lnTo>
                        <a:lnTo>
                          <a:pt x="1490" y="250"/>
                        </a:lnTo>
                        <a:lnTo>
                          <a:pt x="1464" y="283"/>
                        </a:lnTo>
                        <a:lnTo>
                          <a:pt x="1440" y="315"/>
                        </a:lnTo>
                        <a:lnTo>
                          <a:pt x="1393" y="382"/>
                        </a:lnTo>
                        <a:lnTo>
                          <a:pt x="1372" y="417"/>
                        </a:lnTo>
                        <a:lnTo>
                          <a:pt x="1352" y="453"/>
                        </a:lnTo>
                        <a:lnTo>
                          <a:pt x="1334" y="490"/>
                        </a:lnTo>
                        <a:lnTo>
                          <a:pt x="1317" y="529"/>
                        </a:lnTo>
                        <a:lnTo>
                          <a:pt x="1300" y="571"/>
                        </a:lnTo>
                        <a:lnTo>
                          <a:pt x="1287" y="614"/>
                        </a:lnTo>
                        <a:lnTo>
                          <a:pt x="1274" y="660"/>
                        </a:lnTo>
                        <a:lnTo>
                          <a:pt x="1263" y="709"/>
                        </a:lnTo>
                        <a:lnTo>
                          <a:pt x="1253" y="760"/>
                        </a:lnTo>
                        <a:lnTo>
                          <a:pt x="1246" y="815"/>
                        </a:lnTo>
                        <a:lnTo>
                          <a:pt x="1240" y="874"/>
                        </a:lnTo>
                        <a:lnTo>
                          <a:pt x="1235" y="936"/>
                        </a:lnTo>
                        <a:lnTo>
                          <a:pt x="1234" y="1002"/>
                        </a:lnTo>
                        <a:lnTo>
                          <a:pt x="1225" y="1006"/>
                        </a:lnTo>
                        <a:lnTo>
                          <a:pt x="1216" y="1010"/>
                        </a:lnTo>
                        <a:lnTo>
                          <a:pt x="1201" y="1016"/>
                        </a:lnTo>
                        <a:lnTo>
                          <a:pt x="1184" y="1024"/>
                        </a:lnTo>
                        <a:lnTo>
                          <a:pt x="1163" y="1033"/>
                        </a:lnTo>
                        <a:lnTo>
                          <a:pt x="1139" y="1042"/>
                        </a:lnTo>
                        <a:lnTo>
                          <a:pt x="1111" y="1053"/>
                        </a:lnTo>
                        <a:lnTo>
                          <a:pt x="1081" y="1064"/>
                        </a:lnTo>
                        <a:lnTo>
                          <a:pt x="1047" y="1076"/>
                        </a:lnTo>
                        <a:lnTo>
                          <a:pt x="1011" y="1088"/>
                        </a:lnTo>
                        <a:lnTo>
                          <a:pt x="973" y="1100"/>
                        </a:lnTo>
                        <a:lnTo>
                          <a:pt x="933" y="1112"/>
                        </a:lnTo>
                        <a:lnTo>
                          <a:pt x="889" y="1124"/>
                        </a:lnTo>
                        <a:lnTo>
                          <a:pt x="845" y="1136"/>
                        </a:lnTo>
                        <a:lnTo>
                          <a:pt x="798" y="1147"/>
                        </a:lnTo>
                        <a:lnTo>
                          <a:pt x="749" y="1158"/>
                        </a:lnTo>
                        <a:lnTo>
                          <a:pt x="699" y="1167"/>
                        </a:lnTo>
                        <a:lnTo>
                          <a:pt x="647" y="1175"/>
                        </a:lnTo>
                        <a:lnTo>
                          <a:pt x="594" y="1183"/>
                        </a:lnTo>
                        <a:lnTo>
                          <a:pt x="540" y="1188"/>
                        </a:lnTo>
                        <a:lnTo>
                          <a:pt x="485" y="1193"/>
                        </a:lnTo>
                        <a:lnTo>
                          <a:pt x="429" y="1195"/>
                        </a:lnTo>
                        <a:lnTo>
                          <a:pt x="372" y="1196"/>
                        </a:lnTo>
                        <a:lnTo>
                          <a:pt x="322" y="1194"/>
                        </a:lnTo>
                        <a:lnTo>
                          <a:pt x="275" y="1190"/>
                        </a:lnTo>
                        <a:lnTo>
                          <a:pt x="232" y="1183"/>
                        </a:lnTo>
                        <a:lnTo>
                          <a:pt x="194" y="1174"/>
                        </a:lnTo>
                        <a:lnTo>
                          <a:pt x="158" y="1162"/>
                        </a:lnTo>
                        <a:lnTo>
                          <a:pt x="126" y="1148"/>
                        </a:lnTo>
                        <a:lnTo>
                          <a:pt x="99" y="1134"/>
                        </a:lnTo>
                        <a:lnTo>
                          <a:pt x="74" y="1116"/>
                        </a:lnTo>
                        <a:lnTo>
                          <a:pt x="54" y="1098"/>
                        </a:lnTo>
                        <a:lnTo>
                          <a:pt x="36" y="1078"/>
                        </a:lnTo>
                        <a:lnTo>
                          <a:pt x="22" y="1057"/>
                        </a:lnTo>
                        <a:lnTo>
                          <a:pt x="12" y="1035"/>
                        </a:lnTo>
                        <a:lnTo>
                          <a:pt x="4" y="1013"/>
                        </a:lnTo>
                        <a:lnTo>
                          <a:pt x="1" y="990"/>
                        </a:lnTo>
                        <a:lnTo>
                          <a:pt x="0" y="966"/>
                        </a:lnTo>
                        <a:lnTo>
                          <a:pt x="1" y="942"/>
                        </a:lnTo>
                        <a:lnTo>
                          <a:pt x="7" y="918"/>
                        </a:lnTo>
                        <a:lnTo>
                          <a:pt x="15" y="894"/>
                        </a:lnTo>
                        <a:lnTo>
                          <a:pt x="26" y="870"/>
                        </a:lnTo>
                        <a:lnTo>
                          <a:pt x="40" y="847"/>
                        </a:lnTo>
                        <a:lnTo>
                          <a:pt x="57" y="824"/>
                        </a:lnTo>
                        <a:lnTo>
                          <a:pt x="77" y="803"/>
                        </a:lnTo>
                        <a:lnTo>
                          <a:pt x="99" y="781"/>
                        </a:lnTo>
                        <a:lnTo>
                          <a:pt x="124" y="762"/>
                        </a:lnTo>
                        <a:lnTo>
                          <a:pt x="152" y="743"/>
                        </a:lnTo>
                        <a:lnTo>
                          <a:pt x="182" y="726"/>
                        </a:lnTo>
                        <a:lnTo>
                          <a:pt x="207" y="712"/>
                        </a:lnTo>
                        <a:lnTo>
                          <a:pt x="235" y="697"/>
                        </a:lnTo>
                        <a:lnTo>
                          <a:pt x="265" y="680"/>
                        </a:lnTo>
                        <a:lnTo>
                          <a:pt x="296" y="662"/>
                        </a:lnTo>
                        <a:lnTo>
                          <a:pt x="330" y="643"/>
                        </a:lnTo>
                        <a:lnTo>
                          <a:pt x="365" y="621"/>
                        </a:lnTo>
                        <a:lnTo>
                          <a:pt x="400" y="600"/>
                        </a:lnTo>
                        <a:lnTo>
                          <a:pt x="438" y="577"/>
                        </a:lnTo>
                        <a:lnTo>
                          <a:pt x="477" y="554"/>
                        </a:lnTo>
                        <a:lnTo>
                          <a:pt x="556" y="504"/>
                        </a:lnTo>
                        <a:lnTo>
                          <a:pt x="597" y="479"/>
                        </a:lnTo>
                        <a:lnTo>
                          <a:pt x="637" y="454"/>
                        </a:lnTo>
                        <a:lnTo>
                          <a:pt x="719" y="402"/>
                        </a:lnTo>
                        <a:lnTo>
                          <a:pt x="759" y="377"/>
                        </a:lnTo>
                        <a:lnTo>
                          <a:pt x="799" y="351"/>
                        </a:lnTo>
                        <a:lnTo>
                          <a:pt x="838" y="326"/>
                        </a:lnTo>
                        <a:lnTo>
                          <a:pt x="876" y="301"/>
                        </a:lnTo>
                        <a:lnTo>
                          <a:pt x="913" y="278"/>
                        </a:lnTo>
                        <a:lnTo>
                          <a:pt x="949" y="254"/>
                        </a:lnTo>
                        <a:lnTo>
                          <a:pt x="983" y="232"/>
                        </a:lnTo>
                        <a:lnTo>
                          <a:pt x="1016" y="212"/>
                        </a:lnTo>
                        <a:lnTo>
                          <a:pt x="1047" y="191"/>
                        </a:lnTo>
                        <a:lnTo>
                          <a:pt x="1076" y="172"/>
                        </a:lnTo>
                        <a:lnTo>
                          <a:pt x="1102" y="155"/>
                        </a:lnTo>
                        <a:lnTo>
                          <a:pt x="1126" y="140"/>
                        </a:lnTo>
                        <a:lnTo>
                          <a:pt x="1147" y="125"/>
                        </a:lnTo>
                        <a:lnTo>
                          <a:pt x="1166" y="113"/>
                        </a:lnTo>
                        <a:lnTo>
                          <a:pt x="1182" y="103"/>
                        </a:lnTo>
                        <a:lnTo>
                          <a:pt x="1194" y="95"/>
                        </a:lnTo>
                        <a:lnTo>
                          <a:pt x="1204" y="89"/>
                        </a:lnTo>
                        <a:lnTo>
                          <a:pt x="1210" y="84"/>
                        </a:lnTo>
                        <a:lnTo>
                          <a:pt x="1213" y="83"/>
                        </a:lnTo>
                        <a:lnTo>
                          <a:pt x="1217" y="82"/>
                        </a:lnTo>
                        <a:lnTo>
                          <a:pt x="1224" y="79"/>
                        </a:lnTo>
                        <a:lnTo>
                          <a:pt x="1235" y="76"/>
                        </a:lnTo>
                        <a:lnTo>
                          <a:pt x="1246" y="72"/>
                        </a:lnTo>
                        <a:lnTo>
                          <a:pt x="1260" y="67"/>
                        </a:lnTo>
                        <a:lnTo>
                          <a:pt x="1276" y="63"/>
                        </a:lnTo>
                        <a:lnTo>
                          <a:pt x="1293" y="58"/>
                        </a:lnTo>
                        <a:lnTo>
                          <a:pt x="1311" y="52"/>
                        </a:lnTo>
                        <a:lnTo>
                          <a:pt x="1331" y="46"/>
                        </a:lnTo>
                        <a:lnTo>
                          <a:pt x="1352" y="41"/>
                        </a:lnTo>
                        <a:lnTo>
                          <a:pt x="1374" y="35"/>
                        </a:lnTo>
                        <a:lnTo>
                          <a:pt x="1396" y="29"/>
                        </a:lnTo>
                        <a:lnTo>
                          <a:pt x="1418" y="24"/>
                        </a:lnTo>
                        <a:lnTo>
                          <a:pt x="1441" y="18"/>
                        </a:lnTo>
                        <a:lnTo>
                          <a:pt x="1464" y="13"/>
                        </a:lnTo>
                        <a:lnTo>
                          <a:pt x="1486" y="9"/>
                        </a:lnTo>
                        <a:lnTo>
                          <a:pt x="1507" y="6"/>
                        </a:lnTo>
                        <a:lnTo>
                          <a:pt x="1528" y="3"/>
                        </a:lnTo>
                        <a:lnTo>
                          <a:pt x="1548" y="1"/>
                        </a:lnTo>
                        <a:lnTo>
                          <a:pt x="1567" y="0"/>
                        </a:lnTo>
                        <a:close/>
                      </a:path>
                    </a:pathLst>
                  </a:custGeom>
                  <a:solidFill>
                    <a:srgbClr val="FF000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3965575" y="1189038"/>
                    <a:ext cx="2611438" cy="1570038"/>
                  </a:xfrm>
                  <a:custGeom>
                    <a:avLst/>
                    <a:gdLst/>
                    <a:ahLst/>
                    <a:cxnLst>
                      <a:cxn ang="0">
                        <a:pos x="1413" y="2"/>
                      </a:cxn>
                      <a:cxn ang="0">
                        <a:pos x="1498" y="10"/>
                      </a:cxn>
                      <a:cxn ang="0">
                        <a:pos x="1565" y="25"/>
                      </a:cxn>
                      <a:cxn ang="0">
                        <a:pos x="1613" y="43"/>
                      </a:cxn>
                      <a:cxn ang="0">
                        <a:pos x="1640" y="62"/>
                      </a:cxn>
                      <a:cxn ang="0">
                        <a:pos x="1644" y="73"/>
                      </a:cxn>
                      <a:cxn ang="0">
                        <a:pos x="1635" y="71"/>
                      </a:cxn>
                      <a:cxn ang="0">
                        <a:pos x="1593" y="70"/>
                      </a:cxn>
                      <a:cxn ang="0">
                        <a:pos x="1561" y="74"/>
                      </a:cxn>
                      <a:cxn ang="0">
                        <a:pos x="1523" y="81"/>
                      </a:cxn>
                      <a:cxn ang="0">
                        <a:pos x="1482" y="95"/>
                      </a:cxn>
                      <a:cxn ang="0">
                        <a:pos x="1436" y="115"/>
                      </a:cxn>
                      <a:cxn ang="0">
                        <a:pos x="1388" y="145"/>
                      </a:cxn>
                      <a:cxn ang="0">
                        <a:pos x="1336" y="185"/>
                      </a:cxn>
                      <a:cxn ang="0">
                        <a:pos x="1283" y="236"/>
                      </a:cxn>
                      <a:cxn ang="0">
                        <a:pos x="1230" y="300"/>
                      </a:cxn>
                      <a:cxn ang="0">
                        <a:pos x="1178" y="379"/>
                      </a:cxn>
                      <a:cxn ang="0">
                        <a:pos x="1127" y="473"/>
                      </a:cxn>
                      <a:cxn ang="0">
                        <a:pos x="1077" y="585"/>
                      </a:cxn>
                      <a:cxn ang="0">
                        <a:pos x="1031" y="715"/>
                      </a:cxn>
                      <a:cxn ang="0">
                        <a:pos x="989" y="865"/>
                      </a:cxn>
                      <a:cxn ang="0">
                        <a:pos x="980" y="862"/>
                      </a:cxn>
                      <a:cxn ang="0">
                        <a:pos x="954" y="854"/>
                      </a:cxn>
                      <a:cxn ang="0">
                        <a:pos x="914" y="843"/>
                      </a:cxn>
                      <a:cxn ang="0">
                        <a:pos x="861" y="830"/>
                      </a:cxn>
                      <a:cxn ang="0">
                        <a:pos x="798" y="815"/>
                      </a:cxn>
                      <a:cxn ang="0">
                        <a:pos x="726" y="802"/>
                      </a:cxn>
                      <a:cxn ang="0">
                        <a:pos x="648" y="792"/>
                      </a:cxn>
                      <a:cxn ang="0">
                        <a:pos x="563" y="786"/>
                      </a:cxn>
                      <a:cxn ang="0">
                        <a:pos x="477" y="786"/>
                      </a:cxn>
                      <a:cxn ang="0">
                        <a:pos x="389" y="793"/>
                      </a:cxn>
                      <a:cxn ang="0">
                        <a:pos x="301" y="808"/>
                      </a:cxn>
                      <a:cxn ang="0">
                        <a:pos x="217" y="835"/>
                      </a:cxn>
                      <a:cxn ang="0">
                        <a:pos x="137" y="872"/>
                      </a:cxn>
                      <a:cxn ang="0">
                        <a:pos x="64" y="924"/>
                      </a:cxn>
                      <a:cxn ang="0">
                        <a:pos x="0" y="989"/>
                      </a:cxn>
                      <a:cxn ang="0">
                        <a:pos x="2" y="979"/>
                      </a:cxn>
                      <a:cxn ang="0">
                        <a:pos x="11" y="951"/>
                      </a:cxn>
                      <a:cxn ang="0">
                        <a:pos x="25" y="907"/>
                      </a:cxn>
                      <a:cxn ang="0">
                        <a:pos x="49" y="849"/>
                      </a:cxn>
                      <a:cxn ang="0">
                        <a:pos x="81" y="781"/>
                      </a:cxn>
                      <a:cxn ang="0">
                        <a:pos x="123" y="704"/>
                      </a:cxn>
                      <a:cxn ang="0">
                        <a:pos x="177" y="620"/>
                      </a:cxn>
                      <a:cxn ang="0">
                        <a:pos x="243" y="533"/>
                      </a:cxn>
                      <a:cxn ang="0">
                        <a:pos x="321" y="445"/>
                      </a:cxn>
                      <a:cxn ang="0">
                        <a:pos x="415" y="357"/>
                      </a:cxn>
                      <a:cxn ang="0">
                        <a:pos x="525" y="274"/>
                      </a:cxn>
                      <a:cxn ang="0">
                        <a:pos x="650" y="196"/>
                      </a:cxn>
                      <a:cxn ang="0">
                        <a:pos x="798" y="123"/>
                      </a:cxn>
                      <a:cxn ang="0">
                        <a:pos x="940" y="70"/>
                      </a:cxn>
                      <a:cxn ang="0">
                        <a:pos x="1075" y="33"/>
                      </a:cxn>
                      <a:cxn ang="0">
                        <a:pos x="1200" y="11"/>
                      </a:cxn>
                      <a:cxn ang="0">
                        <a:pos x="1313" y="1"/>
                      </a:cxn>
                    </a:cxnLst>
                    <a:rect l="0" t="0" r="r" b="b"/>
                    <a:pathLst>
                      <a:path w="1645" h="989">
                        <a:moveTo>
                          <a:pt x="1365" y="0"/>
                        </a:moveTo>
                        <a:lnTo>
                          <a:pt x="1413" y="2"/>
                        </a:lnTo>
                        <a:lnTo>
                          <a:pt x="1458" y="5"/>
                        </a:lnTo>
                        <a:lnTo>
                          <a:pt x="1498" y="10"/>
                        </a:lnTo>
                        <a:lnTo>
                          <a:pt x="1534" y="16"/>
                        </a:lnTo>
                        <a:lnTo>
                          <a:pt x="1565" y="25"/>
                        </a:lnTo>
                        <a:lnTo>
                          <a:pt x="1592" y="33"/>
                        </a:lnTo>
                        <a:lnTo>
                          <a:pt x="1613" y="43"/>
                        </a:lnTo>
                        <a:lnTo>
                          <a:pt x="1629" y="53"/>
                        </a:lnTo>
                        <a:lnTo>
                          <a:pt x="1640" y="62"/>
                        </a:lnTo>
                        <a:lnTo>
                          <a:pt x="1645" y="73"/>
                        </a:lnTo>
                        <a:lnTo>
                          <a:pt x="1644" y="73"/>
                        </a:lnTo>
                        <a:lnTo>
                          <a:pt x="1641" y="72"/>
                        </a:lnTo>
                        <a:lnTo>
                          <a:pt x="1635" y="71"/>
                        </a:lnTo>
                        <a:lnTo>
                          <a:pt x="1627" y="70"/>
                        </a:lnTo>
                        <a:lnTo>
                          <a:pt x="1593" y="70"/>
                        </a:lnTo>
                        <a:lnTo>
                          <a:pt x="1577" y="72"/>
                        </a:lnTo>
                        <a:lnTo>
                          <a:pt x="1561" y="74"/>
                        </a:lnTo>
                        <a:lnTo>
                          <a:pt x="1543" y="77"/>
                        </a:lnTo>
                        <a:lnTo>
                          <a:pt x="1523" y="81"/>
                        </a:lnTo>
                        <a:lnTo>
                          <a:pt x="1504" y="87"/>
                        </a:lnTo>
                        <a:lnTo>
                          <a:pt x="1482" y="95"/>
                        </a:lnTo>
                        <a:lnTo>
                          <a:pt x="1459" y="104"/>
                        </a:lnTo>
                        <a:lnTo>
                          <a:pt x="1436" y="115"/>
                        </a:lnTo>
                        <a:lnTo>
                          <a:pt x="1412" y="129"/>
                        </a:lnTo>
                        <a:lnTo>
                          <a:pt x="1388" y="145"/>
                        </a:lnTo>
                        <a:lnTo>
                          <a:pt x="1362" y="163"/>
                        </a:lnTo>
                        <a:lnTo>
                          <a:pt x="1336" y="185"/>
                        </a:lnTo>
                        <a:lnTo>
                          <a:pt x="1310" y="209"/>
                        </a:lnTo>
                        <a:lnTo>
                          <a:pt x="1283" y="236"/>
                        </a:lnTo>
                        <a:lnTo>
                          <a:pt x="1257" y="266"/>
                        </a:lnTo>
                        <a:lnTo>
                          <a:pt x="1230" y="300"/>
                        </a:lnTo>
                        <a:lnTo>
                          <a:pt x="1204" y="337"/>
                        </a:lnTo>
                        <a:lnTo>
                          <a:pt x="1178" y="379"/>
                        </a:lnTo>
                        <a:lnTo>
                          <a:pt x="1152" y="423"/>
                        </a:lnTo>
                        <a:lnTo>
                          <a:pt x="1127" y="473"/>
                        </a:lnTo>
                        <a:lnTo>
                          <a:pt x="1101" y="527"/>
                        </a:lnTo>
                        <a:lnTo>
                          <a:pt x="1077" y="585"/>
                        </a:lnTo>
                        <a:lnTo>
                          <a:pt x="1053" y="647"/>
                        </a:lnTo>
                        <a:lnTo>
                          <a:pt x="1031" y="715"/>
                        </a:lnTo>
                        <a:lnTo>
                          <a:pt x="1009" y="788"/>
                        </a:lnTo>
                        <a:lnTo>
                          <a:pt x="989" y="865"/>
                        </a:lnTo>
                        <a:lnTo>
                          <a:pt x="986" y="865"/>
                        </a:lnTo>
                        <a:lnTo>
                          <a:pt x="980" y="862"/>
                        </a:lnTo>
                        <a:lnTo>
                          <a:pt x="969" y="859"/>
                        </a:lnTo>
                        <a:lnTo>
                          <a:pt x="954" y="854"/>
                        </a:lnTo>
                        <a:lnTo>
                          <a:pt x="936" y="849"/>
                        </a:lnTo>
                        <a:lnTo>
                          <a:pt x="914" y="843"/>
                        </a:lnTo>
                        <a:lnTo>
                          <a:pt x="889" y="836"/>
                        </a:lnTo>
                        <a:lnTo>
                          <a:pt x="861" y="830"/>
                        </a:lnTo>
                        <a:lnTo>
                          <a:pt x="831" y="822"/>
                        </a:lnTo>
                        <a:lnTo>
                          <a:pt x="798" y="815"/>
                        </a:lnTo>
                        <a:lnTo>
                          <a:pt x="763" y="809"/>
                        </a:lnTo>
                        <a:lnTo>
                          <a:pt x="726" y="802"/>
                        </a:lnTo>
                        <a:lnTo>
                          <a:pt x="688" y="797"/>
                        </a:lnTo>
                        <a:lnTo>
                          <a:pt x="648" y="792"/>
                        </a:lnTo>
                        <a:lnTo>
                          <a:pt x="606" y="788"/>
                        </a:lnTo>
                        <a:lnTo>
                          <a:pt x="563" y="786"/>
                        </a:lnTo>
                        <a:lnTo>
                          <a:pt x="520" y="785"/>
                        </a:lnTo>
                        <a:lnTo>
                          <a:pt x="477" y="786"/>
                        </a:lnTo>
                        <a:lnTo>
                          <a:pt x="432" y="788"/>
                        </a:lnTo>
                        <a:lnTo>
                          <a:pt x="389" y="793"/>
                        </a:lnTo>
                        <a:lnTo>
                          <a:pt x="344" y="800"/>
                        </a:lnTo>
                        <a:lnTo>
                          <a:pt x="301" y="808"/>
                        </a:lnTo>
                        <a:lnTo>
                          <a:pt x="259" y="820"/>
                        </a:lnTo>
                        <a:lnTo>
                          <a:pt x="217" y="835"/>
                        </a:lnTo>
                        <a:lnTo>
                          <a:pt x="177" y="852"/>
                        </a:lnTo>
                        <a:lnTo>
                          <a:pt x="137" y="872"/>
                        </a:lnTo>
                        <a:lnTo>
                          <a:pt x="100" y="896"/>
                        </a:lnTo>
                        <a:lnTo>
                          <a:pt x="64" y="924"/>
                        </a:lnTo>
                        <a:lnTo>
                          <a:pt x="31" y="954"/>
                        </a:lnTo>
                        <a:lnTo>
                          <a:pt x="0" y="989"/>
                        </a:lnTo>
                        <a:lnTo>
                          <a:pt x="1" y="987"/>
                        </a:lnTo>
                        <a:lnTo>
                          <a:pt x="2" y="979"/>
                        </a:lnTo>
                        <a:lnTo>
                          <a:pt x="6" y="967"/>
                        </a:lnTo>
                        <a:lnTo>
                          <a:pt x="11" y="951"/>
                        </a:lnTo>
                        <a:lnTo>
                          <a:pt x="17" y="931"/>
                        </a:lnTo>
                        <a:lnTo>
                          <a:pt x="25" y="907"/>
                        </a:lnTo>
                        <a:lnTo>
                          <a:pt x="37" y="880"/>
                        </a:lnTo>
                        <a:lnTo>
                          <a:pt x="49" y="849"/>
                        </a:lnTo>
                        <a:lnTo>
                          <a:pt x="64" y="817"/>
                        </a:lnTo>
                        <a:lnTo>
                          <a:pt x="81" y="781"/>
                        </a:lnTo>
                        <a:lnTo>
                          <a:pt x="101" y="743"/>
                        </a:lnTo>
                        <a:lnTo>
                          <a:pt x="123" y="704"/>
                        </a:lnTo>
                        <a:lnTo>
                          <a:pt x="149" y="663"/>
                        </a:lnTo>
                        <a:lnTo>
                          <a:pt x="177" y="620"/>
                        </a:lnTo>
                        <a:lnTo>
                          <a:pt x="207" y="577"/>
                        </a:lnTo>
                        <a:lnTo>
                          <a:pt x="243" y="533"/>
                        </a:lnTo>
                        <a:lnTo>
                          <a:pt x="280" y="489"/>
                        </a:lnTo>
                        <a:lnTo>
                          <a:pt x="321" y="445"/>
                        </a:lnTo>
                        <a:lnTo>
                          <a:pt x="366" y="401"/>
                        </a:lnTo>
                        <a:lnTo>
                          <a:pt x="415" y="357"/>
                        </a:lnTo>
                        <a:lnTo>
                          <a:pt x="467" y="315"/>
                        </a:lnTo>
                        <a:lnTo>
                          <a:pt x="525" y="274"/>
                        </a:lnTo>
                        <a:lnTo>
                          <a:pt x="585" y="233"/>
                        </a:lnTo>
                        <a:lnTo>
                          <a:pt x="650" y="196"/>
                        </a:lnTo>
                        <a:lnTo>
                          <a:pt x="724" y="157"/>
                        </a:lnTo>
                        <a:lnTo>
                          <a:pt x="798" y="123"/>
                        </a:lnTo>
                        <a:lnTo>
                          <a:pt x="870" y="94"/>
                        </a:lnTo>
                        <a:lnTo>
                          <a:pt x="940" y="70"/>
                        </a:lnTo>
                        <a:lnTo>
                          <a:pt x="1008" y="50"/>
                        </a:lnTo>
                        <a:lnTo>
                          <a:pt x="1075" y="33"/>
                        </a:lnTo>
                        <a:lnTo>
                          <a:pt x="1138" y="21"/>
                        </a:lnTo>
                        <a:lnTo>
                          <a:pt x="1200" y="11"/>
                        </a:lnTo>
                        <a:lnTo>
                          <a:pt x="1258" y="4"/>
                        </a:lnTo>
                        <a:lnTo>
                          <a:pt x="1313" y="1"/>
                        </a:lnTo>
                        <a:lnTo>
                          <a:pt x="1365"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6134100" y="1428751"/>
                    <a:ext cx="1630363" cy="1695450"/>
                  </a:xfrm>
                  <a:custGeom>
                    <a:avLst/>
                    <a:gdLst/>
                    <a:ahLst/>
                    <a:cxnLst>
                      <a:cxn ang="0">
                        <a:pos x="513" y="0"/>
                      </a:cxn>
                      <a:cxn ang="0">
                        <a:pos x="519" y="3"/>
                      </a:cxn>
                      <a:cxn ang="0">
                        <a:pos x="536" y="12"/>
                      </a:cxn>
                      <a:cxn ang="0">
                        <a:pos x="563" y="28"/>
                      </a:cxn>
                      <a:cxn ang="0">
                        <a:pos x="596" y="50"/>
                      </a:cxn>
                      <a:cxn ang="0">
                        <a:pos x="636" y="79"/>
                      </a:cxn>
                      <a:cxn ang="0">
                        <a:pos x="681" y="116"/>
                      </a:cxn>
                      <a:cxn ang="0">
                        <a:pos x="729" y="161"/>
                      </a:cxn>
                      <a:cxn ang="0">
                        <a:pos x="778" y="215"/>
                      </a:cxn>
                      <a:cxn ang="0">
                        <a:pos x="827" y="277"/>
                      </a:cxn>
                      <a:cxn ang="0">
                        <a:pos x="874" y="349"/>
                      </a:cxn>
                      <a:cxn ang="0">
                        <a:pos x="917" y="431"/>
                      </a:cxn>
                      <a:cxn ang="0">
                        <a:pos x="955" y="521"/>
                      </a:cxn>
                      <a:cxn ang="0">
                        <a:pos x="987" y="623"/>
                      </a:cxn>
                      <a:cxn ang="0">
                        <a:pos x="1010" y="736"/>
                      </a:cxn>
                      <a:cxn ang="0">
                        <a:pos x="1024" y="860"/>
                      </a:cxn>
                      <a:cxn ang="0">
                        <a:pos x="1026" y="996"/>
                      </a:cxn>
                      <a:cxn ang="0">
                        <a:pos x="1022" y="1067"/>
                      </a:cxn>
                      <a:cxn ang="0">
                        <a:pos x="1018" y="1061"/>
                      </a:cxn>
                      <a:cxn ang="0">
                        <a:pos x="1010" y="1050"/>
                      </a:cxn>
                      <a:cxn ang="0">
                        <a:pos x="998" y="1035"/>
                      </a:cxn>
                      <a:cxn ang="0">
                        <a:pos x="978" y="1017"/>
                      </a:cxn>
                      <a:cxn ang="0">
                        <a:pos x="951" y="997"/>
                      </a:cxn>
                      <a:cxn ang="0">
                        <a:pos x="916" y="975"/>
                      </a:cxn>
                      <a:cxn ang="0">
                        <a:pos x="873" y="954"/>
                      </a:cxn>
                      <a:cxn ang="0">
                        <a:pos x="819" y="933"/>
                      </a:cxn>
                      <a:cxn ang="0">
                        <a:pos x="754" y="914"/>
                      </a:cxn>
                      <a:cxn ang="0">
                        <a:pos x="677" y="897"/>
                      </a:cxn>
                      <a:cxn ang="0">
                        <a:pos x="587" y="885"/>
                      </a:cxn>
                      <a:cxn ang="0">
                        <a:pos x="484" y="876"/>
                      </a:cxn>
                      <a:cxn ang="0">
                        <a:pos x="366" y="873"/>
                      </a:cxn>
                      <a:cxn ang="0">
                        <a:pos x="233" y="876"/>
                      </a:cxn>
                      <a:cxn ang="0">
                        <a:pos x="82" y="887"/>
                      </a:cxn>
                      <a:cxn ang="0">
                        <a:pos x="1" y="893"/>
                      </a:cxn>
                      <a:cxn ang="0">
                        <a:pos x="5" y="873"/>
                      </a:cxn>
                      <a:cxn ang="0">
                        <a:pos x="12" y="835"/>
                      </a:cxn>
                      <a:cxn ang="0">
                        <a:pos x="24" y="783"/>
                      </a:cxn>
                      <a:cxn ang="0">
                        <a:pos x="40" y="719"/>
                      </a:cxn>
                      <a:cxn ang="0">
                        <a:pos x="59" y="644"/>
                      </a:cxn>
                      <a:cxn ang="0">
                        <a:pos x="83" y="565"/>
                      </a:cxn>
                      <a:cxn ang="0">
                        <a:pos x="110" y="480"/>
                      </a:cxn>
                      <a:cxn ang="0">
                        <a:pos x="160" y="354"/>
                      </a:cxn>
                      <a:cxn ang="0">
                        <a:pos x="198" y="271"/>
                      </a:cxn>
                      <a:cxn ang="0">
                        <a:pos x="240" y="196"/>
                      </a:cxn>
                      <a:cxn ang="0">
                        <a:pos x="287" y="129"/>
                      </a:cxn>
                      <a:cxn ang="0">
                        <a:pos x="336" y="73"/>
                      </a:cxn>
                      <a:cxn ang="0">
                        <a:pos x="391" y="31"/>
                      </a:cxn>
                      <a:cxn ang="0">
                        <a:pos x="450" y="5"/>
                      </a:cxn>
                    </a:cxnLst>
                    <a:rect l="0" t="0" r="r" b="b"/>
                    <a:pathLst>
                      <a:path w="1027" h="1068">
                        <a:moveTo>
                          <a:pt x="481" y="0"/>
                        </a:moveTo>
                        <a:lnTo>
                          <a:pt x="513" y="0"/>
                        </a:lnTo>
                        <a:lnTo>
                          <a:pt x="515" y="1"/>
                        </a:lnTo>
                        <a:lnTo>
                          <a:pt x="519" y="3"/>
                        </a:lnTo>
                        <a:lnTo>
                          <a:pt x="526" y="7"/>
                        </a:lnTo>
                        <a:lnTo>
                          <a:pt x="536" y="12"/>
                        </a:lnTo>
                        <a:lnTo>
                          <a:pt x="548" y="19"/>
                        </a:lnTo>
                        <a:lnTo>
                          <a:pt x="563" y="28"/>
                        </a:lnTo>
                        <a:lnTo>
                          <a:pt x="579" y="38"/>
                        </a:lnTo>
                        <a:lnTo>
                          <a:pt x="596" y="50"/>
                        </a:lnTo>
                        <a:lnTo>
                          <a:pt x="616" y="64"/>
                        </a:lnTo>
                        <a:lnTo>
                          <a:pt x="636" y="79"/>
                        </a:lnTo>
                        <a:lnTo>
                          <a:pt x="658" y="97"/>
                        </a:lnTo>
                        <a:lnTo>
                          <a:pt x="681" y="116"/>
                        </a:lnTo>
                        <a:lnTo>
                          <a:pt x="704" y="138"/>
                        </a:lnTo>
                        <a:lnTo>
                          <a:pt x="729" y="161"/>
                        </a:lnTo>
                        <a:lnTo>
                          <a:pt x="753" y="187"/>
                        </a:lnTo>
                        <a:lnTo>
                          <a:pt x="778" y="215"/>
                        </a:lnTo>
                        <a:lnTo>
                          <a:pt x="803" y="245"/>
                        </a:lnTo>
                        <a:lnTo>
                          <a:pt x="827" y="277"/>
                        </a:lnTo>
                        <a:lnTo>
                          <a:pt x="851" y="312"/>
                        </a:lnTo>
                        <a:lnTo>
                          <a:pt x="874" y="349"/>
                        </a:lnTo>
                        <a:lnTo>
                          <a:pt x="896" y="389"/>
                        </a:lnTo>
                        <a:lnTo>
                          <a:pt x="917" y="431"/>
                        </a:lnTo>
                        <a:lnTo>
                          <a:pt x="937" y="475"/>
                        </a:lnTo>
                        <a:lnTo>
                          <a:pt x="955" y="521"/>
                        </a:lnTo>
                        <a:lnTo>
                          <a:pt x="972" y="571"/>
                        </a:lnTo>
                        <a:lnTo>
                          <a:pt x="987" y="623"/>
                        </a:lnTo>
                        <a:lnTo>
                          <a:pt x="1000" y="679"/>
                        </a:lnTo>
                        <a:lnTo>
                          <a:pt x="1010" y="736"/>
                        </a:lnTo>
                        <a:lnTo>
                          <a:pt x="1019" y="797"/>
                        </a:lnTo>
                        <a:lnTo>
                          <a:pt x="1024" y="860"/>
                        </a:lnTo>
                        <a:lnTo>
                          <a:pt x="1027" y="927"/>
                        </a:lnTo>
                        <a:lnTo>
                          <a:pt x="1026" y="996"/>
                        </a:lnTo>
                        <a:lnTo>
                          <a:pt x="1022" y="1068"/>
                        </a:lnTo>
                        <a:lnTo>
                          <a:pt x="1022" y="1067"/>
                        </a:lnTo>
                        <a:lnTo>
                          <a:pt x="1021" y="1064"/>
                        </a:lnTo>
                        <a:lnTo>
                          <a:pt x="1018" y="1061"/>
                        </a:lnTo>
                        <a:lnTo>
                          <a:pt x="1015" y="1056"/>
                        </a:lnTo>
                        <a:lnTo>
                          <a:pt x="1010" y="1050"/>
                        </a:lnTo>
                        <a:lnTo>
                          <a:pt x="1004" y="1043"/>
                        </a:lnTo>
                        <a:lnTo>
                          <a:pt x="998" y="1035"/>
                        </a:lnTo>
                        <a:lnTo>
                          <a:pt x="989" y="1027"/>
                        </a:lnTo>
                        <a:lnTo>
                          <a:pt x="978" y="1017"/>
                        </a:lnTo>
                        <a:lnTo>
                          <a:pt x="966" y="1007"/>
                        </a:lnTo>
                        <a:lnTo>
                          <a:pt x="951" y="997"/>
                        </a:lnTo>
                        <a:lnTo>
                          <a:pt x="935" y="986"/>
                        </a:lnTo>
                        <a:lnTo>
                          <a:pt x="916" y="975"/>
                        </a:lnTo>
                        <a:lnTo>
                          <a:pt x="896" y="965"/>
                        </a:lnTo>
                        <a:lnTo>
                          <a:pt x="873" y="954"/>
                        </a:lnTo>
                        <a:lnTo>
                          <a:pt x="847" y="944"/>
                        </a:lnTo>
                        <a:lnTo>
                          <a:pt x="819" y="933"/>
                        </a:lnTo>
                        <a:lnTo>
                          <a:pt x="788" y="923"/>
                        </a:lnTo>
                        <a:lnTo>
                          <a:pt x="754" y="914"/>
                        </a:lnTo>
                        <a:lnTo>
                          <a:pt x="717" y="905"/>
                        </a:lnTo>
                        <a:lnTo>
                          <a:pt x="677" y="897"/>
                        </a:lnTo>
                        <a:lnTo>
                          <a:pt x="634" y="891"/>
                        </a:lnTo>
                        <a:lnTo>
                          <a:pt x="587" y="885"/>
                        </a:lnTo>
                        <a:lnTo>
                          <a:pt x="538" y="879"/>
                        </a:lnTo>
                        <a:lnTo>
                          <a:pt x="484" y="876"/>
                        </a:lnTo>
                        <a:lnTo>
                          <a:pt x="428" y="874"/>
                        </a:lnTo>
                        <a:lnTo>
                          <a:pt x="366" y="873"/>
                        </a:lnTo>
                        <a:lnTo>
                          <a:pt x="301" y="874"/>
                        </a:lnTo>
                        <a:lnTo>
                          <a:pt x="233" y="876"/>
                        </a:lnTo>
                        <a:lnTo>
                          <a:pt x="159" y="881"/>
                        </a:lnTo>
                        <a:lnTo>
                          <a:pt x="82" y="887"/>
                        </a:lnTo>
                        <a:lnTo>
                          <a:pt x="0" y="896"/>
                        </a:lnTo>
                        <a:lnTo>
                          <a:pt x="1" y="893"/>
                        </a:lnTo>
                        <a:lnTo>
                          <a:pt x="2" y="885"/>
                        </a:lnTo>
                        <a:lnTo>
                          <a:pt x="5" y="873"/>
                        </a:lnTo>
                        <a:lnTo>
                          <a:pt x="8" y="856"/>
                        </a:lnTo>
                        <a:lnTo>
                          <a:pt x="12" y="835"/>
                        </a:lnTo>
                        <a:lnTo>
                          <a:pt x="17" y="811"/>
                        </a:lnTo>
                        <a:lnTo>
                          <a:pt x="24" y="783"/>
                        </a:lnTo>
                        <a:lnTo>
                          <a:pt x="32" y="752"/>
                        </a:lnTo>
                        <a:lnTo>
                          <a:pt x="40" y="719"/>
                        </a:lnTo>
                        <a:lnTo>
                          <a:pt x="49" y="683"/>
                        </a:lnTo>
                        <a:lnTo>
                          <a:pt x="59" y="644"/>
                        </a:lnTo>
                        <a:lnTo>
                          <a:pt x="71" y="605"/>
                        </a:lnTo>
                        <a:lnTo>
                          <a:pt x="83" y="565"/>
                        </a:lnTo>
                        <a:lnTo>
                          <a:pt x="97" y="523"/>
                        </a:lnTo>
                        <a:lnTo>
                          <a:pt x="110" y="480"/>
                        </a:lnTo>
                        <a:lnTo>
                          <a:pt x="126" y="437"/>
                        </a:lnTo>
                        <a:lnTo>
                          <a:pt x="160" y="354"/>
                        </a:lnTo>
                        <a:lnTo>
                          <a:pt x="179" y="312"/>
                        </a:lnTo>
                        <a:lnTo>
                          <a:pt x="198" y="271"/>
                        </a:lnTo>
                        <a:lnTo>
                          <a:pt x="218" y="233"/>
                        </a:lnTo>
                        <a:lnTo>
                          <a:pt x="240" y="196"/>
                        </a:lnTo>
                        <a:lnTo>
                          <a:pt x="263" y="161"/>
                        </a:lnTo>
                        <a:lnTo>
                          <a:pt x="287" y="129"/>
                        </a:lnTo>
                        <a:lnTo>
                          <a:pt x="310" y="100"/>
                        </a:lnTo>
                        <a:lnTo>
                          <a:pt x="336" y="73"/>
                        </a:lnTo>
                        <a:lnTo>
                          <a:pt x="363" y="50"/>
                        </a:lnTo>
                        <a:lnTo>
                          <a:pt x="391" y="31"/>
                        </a:lnTo>
                        <a:lnTo>
                          <a:pt x="420" y="16"/>
                        </a:lnTo>
                        <a:lnTo>
                          <a:pt x="450" y="5"/>
                        </a:lnTo>
                        <a:lnTo>
                          <a:pt x="481" y="0"/>
                        </a:lnTo>
                        <a:close/>
                      </a:path>
                    </a:pathLst>
                  </a:custGeom>
                  <a:solidFill>
                    <a:schemeClr val="accent1">
                      <a:alpha val="7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p:nvSpPr>
                <p:spPr bwMode="auto">
                  <a:xfrm>
                    <a:off x="6819900" y="1428751"/>
                    <a:ext cx="1479550" cy="2219325"/>
                  </a:xfrm>
                  <a:custGeom>
                    <a:avLst/>
                    <a:gdLst/>
                    <a:ahLst/>
                    <a:cxnLst>
                      <a:cxn ang="0">
                        <a:pos x="120" y="2"/>
                      </a:cxn>
                      <a:cxn ang="0">
                        <a:pos x="188" y="15"/>
                      </a:cxn>
                      <a:cxn ang="0">
                        <a:pos x="260" y="41"/>
                      </a:cxn>
                      <a:cxn ang="0">
                        <a:pos x="336" y="80"/>
                      </a:cxn>
                      <a:cxn ang="0">
                        <a:pos x="417" y="135"/>
                      </a:cxn>
                      <a:cxn ang="0">
                        <a:pos x="501" y="209"/>
                      </a:cxn>
                      <a:cxn ang="0">
                        <a:pos x="589" y="301"/>
                      </a:cxn>
                      <a:cxn ang="0">
                        <a:pos x="680" y="414"/>
                      </a:cxn>
                      <a:cxn ang="0">
                        <a:pos x="762" y="533"/>
                      </a:cxn>
                      <a:cxn ang="0">
                        <a:pos x="821" y="642"/>
                      </a:cxn>
                      <a:cxn ang="0">
                        <a:pos x="865" y="750"/>
                      </a:cxn>
                      <a:cxn ang="0">
                        <a:pos x="896" y="856"/>
                      </a:cxn>
                      <a:cxn ang="0">
                        <a:pos x="917" y="958"/>
                      </a:cxn>
                      <a:cxn ang="0">
                        <a:pos x="928" y="1055"/>
                      </a:cxn>
                      <a:cxn ang="0">
                        <a:pos x="932" y="1142"/>
                      </a:cxn>
                      <a:cxn ang="0">
                        <a:pos x="931" y="1221"/>
                      </a:cxn>
                      <a:cxn ang="0">
                        <a:pos x="926" y="1287"/>
                      </a:cxn>
                      <a:cxn ang="0">
                        <a:pos x="920" y="1339"/>
                      </a:cxn>
                      <a:cxn ang="0">
                        <a:pos x="914" y="1376"/>
                      </a:cxn>
                      <a:cxn ang="0">
                        <a:pos x="911" y="1395"/>
                      </a:cxn>
                      <a:cxn ang="0">
                        <a:pos x="865" y="1346"/>
                      </a:cxn>
                      <a:cxn ang="0">
                        <a:pos x="770" y="1253"/>
                      </a:cxn>
                      <a:cxn ang="0">
                        <a:pos x="671" y="1173"/>
                      </a:cxn>
                      <a:cxn ang="0">
                        <a:pos x="571" y="1105"/>
                      </a:cxn>
                      <a:cxn ang="0">
                        <a:pos x="473" y="1050"/>
                      </a:cxn>
                      <a:cxn ang="0">
                        <a:pos x="380" y="1004"/>
                      </a:cxn>
                      <a:cxn ang="0">
                        <a:pos x="293" y="968"/>
                      </a:cxn>
                      <a:cxn ang="0">
                        <a:pos x="216" y="941"/>
                      </a:cxn>
                      <a:cxn ang="0">
                        <a:pos x="152" y="921"/>
                      </a:cxn>
                      <a:cxn ang="0">
                        <a:pos x="102" y="909"/>
                      </a:cxn>
                      <a:cxn ang="0">
                        <a:pos x="71" y="901"/>
                      </a:cxn>
                      <a:cxn ang="0">
                        <a:pos x="60" y="899"/>
                      </a:cxn>
                      <a:cxn ang="0">
                        <a:pos x="91" y="826"/>
                      </a:cxn>
                      <a:cxn ang="0">
                        <a:pos x="114" y="770"/>
                      </a:cxn>
                      <a:cxn ang="0">
                        <a:pos x="137" y="706"/>
                      </a:cxn>
                      <a:cxn ang="0">
                        <a:pos x="158" y="631"/>
                      </a:cxn>
                      <a:cxn ang="0">
                        <a:pos x="178" y="544"/>
                      </a:cxn>
                      <a:cxn ang="0">
                        <a:pos x="194" y="442"/>
                      </a:cxn>
                      <a:cxn ang="0">
                        <a:pos x="205" y="321"/>
                      </a:cxn>
                      <a:cxn ang="0">
                        <a:pos x="206" y="243"/>
                      </a:cxn>
                      <a:cxn ang="0">
                        <a:pos x="196" y="180"/>
                      </a:cxn>
                      <a:cxn ang="0">
                        <a:pos x="180" y="129"/>
                      </a:cxn>
                      <a:cxn ang="0">
                        <a:pos x="158" y="89"/>
                      </a:cxn>
                      <a:cxn ang="0">
                        <a:pos x="132" y="59"/>
                      </a:cxn>
                      <a:cxn ang="0">
                        <a:pos x="104" y="38"/>
                      </a:cxn>
                      <a:cxn ang="0">
                        <a:pos x="76" y="23"/>
                      </a:cxn>
                      <a:cxn ang="0">
                        <a:pos x="49" y="15"/>
                      </a:cxn>
                      <a:cxn ang="0">
                        <a:pos x="27" y="11"/>
                      </a:cxn>
                      <a:cxn ang="0">
                        <a:pos x="10" y="9"/>
                      </a:cxn>
                      <a:cxn ang="0">
                        <a:pos x="28" y="4"/>
                      </a:cxn>
                      <a:cxn ang="0">
                        <a:pos x="88" y="0"/>
                      </a:cxn>
                    </a:cxnLst>
                    <a:rect l="0" t="0" r="r" b="b"/>
                    <a:pathLst>
                      <a:path w="932" h="1398">
                        <a:moveTo>
                          <a:pt x="88" y="0"/>
                        </a:moveTo>
                        <a:lnTo>
                          <a:pt x="120" y="2"/>
                        </a:lnTo>
                        <a:lnTo>
                          <a:pt x="153" y="7"/>
                        </a:lnTo>
                        <a:lnTo>
                          <a:pt x="188" y="15"/>
                        </a:lnTo>
                        <a:lnTo>
                          <a:pt x="223" y="26"/>
                        </a:lnTo>
                        <a:lnTo>
                          <a:pt x="260" y="41"/>
                        </a:lnTo>
                        <a:lnTo>
                          <a:pt x="297" y="59"/>
                        </a:lnTo>
                        <a:lnTo>
                          <a:pt x="336" y="80"/>
                        </a:lnTo>
                        <a:lnTo>
                          <a:pt x="376" y="106"/>
                        </a:lnTo>
                        <a:lnTo>
                          <a:pt x="417" y="135"/>
                        </a:lnTo>
                        <a:lnTo>
                          <a:pt x="459" y="170"/>
                        </a:lnTo>
                        <a:lnTo>
                          <a:pt x="501" y="209"/>
                        </a:lnTo>
                        <a:lnTo>
                          <a:pt x="545" y="253"/>
                        </a:lnTo>
                        <a:lnTo>
                          <a:pt x="589" y="301"/>
                        </a:lnTo>
                        <a:lnTo>
                          <a:pt x="635" y="355"/>
                        </a:lnTo>
                        <a:lnTo>
                          <a:pt x="680" y="414"/>
                        </a:lnTo>
                        <a:lnTo>
                          <a:pt x="727" y="479"/>
                        </a:lnTo>
                        <a:lnTo>
                          <a:pt x="762" y="533"/>
                        </a:lnTo>
                        <a:lnTo>
                          <a:pt x="794" y="588"/>
                        </a:lnTo>
                        <a:lnTo>
                          <a:pt x="821" y="642"/>
                        </a:lnTo>
                        <a:lnTo>
                          <a:pt x="844" y="696"/>
                        </a:lnTo>
                        <a:lnTo>
                          <a:pt x="865" y="750"/>
                        </a:lnTo>
                        <a:lnTo>
                          <a:pt x="882" y="804"/>
                        </a:lnTo>
                        <a:lnTo>
                          <a:pt x="896" y="856"/>
                        </a:lnTo>
                        <a:lnTo>
                          <a:pt x="907" y="909"/>
                        </a:lnTo>
                        <a:lnTo>
                          <a:pt x="917" y="958"/>
                        </a:lnTo>
                        <a:lnTo>
                          <a:pt x="923" y="1008"/>
                        </a:lnTo>
                        <a:lnTo>
                          <a:pt x="928" y="1055"/>
                        </a:lnTo>
                        <a:lnTo>
                          <a:pt x="930" y="1099"/>
                        </a:lnTo>
                        <a:lnTo>
                          <a:pt x="932" y="1142"/>
                        </a:lnTo>
                        <a:lnTo>
                          <a:pt x="932" y="1183"/>
                        </a:lnTo>
                        <a:lnTo>
                          <a:pt x="931" y="1221"/>
                        </a:lnTo>
                        <a:lnTo>
                          <a:pt x="929" y="1255"/>
                        </a:lnTo>
                        <a:lnTo>
                          <a:pt x="926" y="1287"/>
                        </a:lnTo>
                        <a:lnTo>
                          <a:pt x="924" y="1315"/>
                        </a:lnTo>
                        <a:lnTo>
                          <a:pt x="920" y="1339"/>
                        </a:lnTo>
                        <a:lnTo>
                          <a:pt x="917" y="1359"/>
                        </a:lnTo>
                        <a:lnTo>
                          <a:pt x="914" y="1376"/>
                        </a:lnTo>
                        <a:lnTo>
                          <a:pt x="912" y="1387"/>
                        </a:lnTo>
                        <a:lnTo>
                          <a:pt x="911" y="1395"/>
                        </a:lnTo>
                        <a:lnTo>
                          <a:pt x="910" y="1398"/>
                        </a:lnTo>
                        <a:lnTo>
                          <a:pt x="865" y="1346"/>
                        </a:lnTo>
                        <a:lnTo>
                          <a:pt x="818" y="1298"/>
                        </a:lnTo>
                        <a:lnTo>
                          <a:pt x="770" y="1253"/>
                        </a:lnTo>
                        <a:lnTo>
                          <a:pt x="721" y="1211"/>
                        </a:lnTo>
                        <a:lnTo>
                          <a:pt x="671" y="1173"/>
                        </a:lnTo>
                        <a:lnTo>
                          <a:pt x="621" y="1138"/>
                        </a:lnTo>
                        <a:lnTo>
                          <a:pt x="571" y="1105"/>
                        </a:lnTo>
                        <a:lnTo>
                          <a:pt x="522" y="1076"/>
                        </a:lnTo>
                        <a:lnTo>
                          <a:pt x="473" y="1050"/>
                        </a:lnTo>
                        <a:lnTo>
                          <a:pt x="426" y="1026"/>
                        </a:lnTo>
                        <a:lnTo>
                          <a:pt x="380" y="1004"/>
                        </a:lnTo>
                        <a:lnTo>
                          <a:pt x="336" y="985"/>
                        </a:lnTo>
                        <a:lnTo>
                          <a:pt x="293" y="968"/>
                        </a:lnTo>
                        <a:lnTo>
                          <a:pt x="254" y="953"/>
                        </a:lnTo>
                        <a:lnTo>
                          <a:pt x="216" y="941"/>
                        </a:lnTo>
                        <a:lnTo>
                          <a:pt x="183" y="930"/>
                        </a:lnTo>
                        <a:lnTo>
                          <a:pt x="152" y="921"/>
                        </a:lnTo>
                        <a:lnTo>
                          <a:pt x="125" y="914"/>
                        </a:lnTo>
                        <a:lnTo>
                          <a:pt x="102" y="909"/>
                        </a:lnTo>
                        <a:lnTo>
                          <a:pt x="84" y="904"/>
                        </a:lnTo>
                        <a:lnTo>
                          <a:pt x="71" y="901"/>
                        </a:lnTo>
                        <a:lnTo>
                          <a:pt x="62" y="900"/>
                        </a:lnTo>
                        <a:lnTo>
                          <a:pt x="60" y="899"/>
                        </a:lnTo>
                        <a:lnTo>
                          <a:pt x="80" y="851"/>
                        </a:lnTo>
                        <a:lnTo>
                          <a:pt x="91" y="826"/>
                        </a:lnTo>
                        <a:lnTo>
                          <a:pt x="102" y="799"/>
                        </a:lnTo>
                        <a:lnTo>
                          <a:pt x="114" y="770"/>
                        </a:lnTo>
                        <a:lnTo>
                          <a:pt x="125" y="739"/>
                        </a:lnTo>
                        <a:lnTo>
                          <a:pt x="137" y="706"/>
                        </a:lnTo>
                        <a:lnTo>
                          <a:pt x="148" y="671"/>
                        </a:lnTo>
                        <a:lnTo>
                          <a:pt x="158" y="631"/>
                        </a:lnTo>
                        <a:lnTo>
                          <a:pt x="168" y="590"/>
                        </a:lnTo>
                        <a:lnTo>
                          <a:pt x="178" y="544"/>
                        </a:lnTo>
                        <a:lnTo>
                          <a:pt x="186" y="496"/>
                        </a:lnTo>
                        <a:lnTo>
                          <a:pt x="194" y="442"/>
                        </a:lnTo>
                        <a:lnTo>
                          <a:pt x="200" y="383"/>
                        </a:lnTo>
                        <a:lnTo>
                          <a:pt x="205" y="321"/>
                        </a:lnTo>
                        <a:lnTo>
                          <a:pt x="207" y="281"/>
                        </a:lnTo>
                        <a:lnTo>
                          <a:pt x="206" y="243"/>
                        </a:lnTo>
                        <a:lnTo>
                          <a:pt x="202" y="210"/>
                        </a:lnTo>
                        <a:lnTo>
                          <a:pt x="196" y="180"/>
                        </a:lnTo>
                        <a:lnTo>
                          <a:pt x="190" y="153"/>
                        </a:lnTo>
                        <a:lnTo>
                          <a:pt x="180" y="129"/>
                        </a:lnTo>
                        <a:lnTo>
                          <a:pt x="170" y="108"/>
                        </a:lnTo>
                        <a:lnTo>
                          <a:pt x="158" y="89"/>
                        </a:lnTo>
                        <a:lnTo>
                          <a:pt x="145" y="73"/>
                        </a:lnTo>
                        <a:lnTo>
                          <a:pt x="132" y="59"/>
                        </a:lnTo>
                        <a:lnTo>
                          <a:pt x="118" y="48"/>
                        </a:lnTo>
                        <a:lnTo>
                          <a:pt x="104" y="38"/>
                        </a:lnTo>
                        <a:lnTo>
                          <a:pt x="90" y="30"/>
                        </a:lnTo>
                        <a:lnTo>
                          <a:pt x="76" y="23"/>
                        </a:lnTo>
                        <a:lnTo>
                          <a:pt x="62" y="19"/>
                        </a:lnTo>
                        <a:lnTo>
                          <a:pt x="49" y="15"/>
                        </a:lnTo>
                        <a:lnTo>
                          <a:pt x="38" y="12"/>
                        </a:lnTo>
                        <a:lnTo>
                          <a:pt x="27" y="11"/>
                        </a:lnTo>
                        <a:lnTo>
                          <a:pt x="18" y="10"/>
                        </a:lnTo>
                        <a:lnTo>
                          <a:pt x="10" y="9"/>
                        </a:lnTo>
                        <a:lnTo>
                          <a:pt x="0" y="9"/>
                        </a:lnTo>
                        <a:lnTo>
                          <a:pt x="28" y="4"/>
                        </a:lnTo>
                        <a:lnTo>
                          <a:pt x="57" y="1"/>
                        </a:lnTo>
                        <a:lnTo>
                          <a:pt x="88"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100000" b="100000"/>
                    </a:path>
                    <a:tileRect t="-100000" r="-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p:nvSpPr>
                <p:spPr bwMode="auto">
                  <a:xfrm>
                    <a:off x="5700713" y="3863976"/>
                    <a:ext cx="2516188" cy="1804988"/>
                  </a:xfrm>
                  <a:custGeom>
                    <a:avLst/>
                    <a:gdLst/>
                    <a:ahLst/>
                    <a:cxnLst>
                      <a:cxn ang="0">
                        <a:pos x="1566" y="1"/>
                      </a:cxn>
                      <a:cxn ang="0">
                        <a:pos x="1570" y="10"/>
                      </a:cxn>
                      <a:cxn ang="0">
                        <a:pos x="1578" y="41"/>
                      </a:cxn>
                      <a:cxn ang="0">
                        <a:pos x="1583" y="73"/>
                      </a:cxn>
                      <a:cxn ang="0">
                        <a:pos x="1585" y="115"/>
                      </a:cxn>
                      <a:cxn ang="0">
                        <a:pos x="1581" y="166"/>
                      </a:cxn>
                      <a:cxn ang="0">
                        <a:pos x="1569" y="228"/>
                      </a:cxn>
                      <a:cxn ang="0">
                        <a:pos x="1547" y="300"/>
                      </a:cxn>
                      <a:cxn ang="0">
                        <a:pos x="1515" y="381"/>
                      </a:cxn>
                      <a:cxn ang="0">
                        <a:pos x="1468" y="474"/>
                      </a:cxn>
                      <a:cxn ang="0">
                        <a:pos x="1424" y="544"/>
                      </a:cxn>
                      <a:cxn ang="0">
                        <a:pos x="1372" y="617"/>
                      </a:cxn>
                      <a:cxn ang="0">
                        <a:pos x="1311" y="691"/>
                      </a:cxn>
                      <a:cxn ang="0">
                        <a:pos x="1241" y="763"/>
                      </a:cxn>
                      <a:cxn ang="0">
                        <a:pos x="1160" y="833"/>
                      </a:cxn>
                      <a:cxn ang="0">
                        <a:pos x="1071" y="899"/>
                      </a:cxn>
                      <a:cxn ang="0">
                        <a:pos x="971" y="959"/>
                      </a:cxn>
                      <a:cxn ang="0">
                        <a:pos x="863" y="1014"/>
                      </a:cxn>
                      <a:cxn ang="0">
                        <a:pos x="744" y="1059"/>
                      </a:cxn>
                      <a:cxn ang="0">
                        <a:pos x="616" y="1096"/>
                      </a:cxn>
                      <a:cxn ang="0">
                        <a:pos x="477" y="1122"/>
                      </a:cxn>
                      <a:cxn ang="0">
                        <a:pos x="328" y="1135"/>
                      </a:cxn>
                      <a:cxn ang="0">
                        <a:pos x="169" y="1135"/>
                      </a:cxn>
                      <a:cxn ang="0">
                        <a:pos x="0" y="1119"/>
                      </a:cxn>
                      <a:cxn ang="0">
                        <a:pos x="6" y="1117"/>
                      </a:cxn>
                      <a:cxn ang="0">
                        <a:pos x="22" y="1113"/>
                      </a:cxn>
                      <a:cxn ang="0">
                        <a:pos x="47" y="1104"/>
                      </a:cxn>
                      <a:cxn ang="0">
                        <a:pos x="80" y="1089"/>
                      </a:cxn>
                      <a:cxn ang="0">
                        <a:pos x="119" y="1069"/>
                      </a:cxn>
                      <a:cxn ang="0">
                        <a:pos x="164" y="1041"/>
                      </a:cxn>
                      <a:cxn ang="0">
                        <a:pos x="212" y="1004"/>
                      </a:cxn>
                      <a:cxn ang="0">
                        <a:pos x="262" y="958"/>
                      </a:cxn>
                      <a:cxn ang="0">
                        <a:pos x="313" y="903"/>
                      </a:cxn>
                      <a:cxn ang="0">
                        <a:pos x="364" y="836"/>
                      </a:cxn>
                      <a:cxn ang="0">
                        <a:pos x="413" y="757"/>
                      </a:cxn>
                      <a:cxn ang="0">
                        <a:pos x="460" y="665"/>
                      </a:cxn>
                      <a:cxn ang="0">
                        <a:pos x="501" y="559"/>
                      </a:cxn>
                      <a:cxn ang="0">
                        <a:pos x="536" y="438"/>
                      </a:cxn>
                      <a:cxn ang="0">
                        <a:pos x="566" y="301"/>
                      </a:cxn>
                      <a:cxn ang="0">
                        <a:pos x="578" y="226"/>
                      </a:cxn>
                      <a:cxn ang="0">
                        <a:pos x="592" y="230"/>
                      </a:cxn>
                      <a:cxn ang="0">
                        <a:pos x="634" y="241"/>
                      </a:cxn>
                      <a:cxn ang="0">
                        <a:pos x="675" y="251"/>
                      </a:cxn>
                      <a:cxn ang="0">
                        <a:pos x="724" y="262"/>
                      </a:cxn>
                      <a:cxn ang="0">
                        <a:pos x="782" y="273"/>
                      </a:cxn>
                      <a:cxn ang="0">
                        <a:pos x="844" y="285"/>
                      </a:cxn>
                      <a:cxn ang="0">
                        <a:pos x="912" y="295"/>
                      </a:cxn>
                      <a:cxn ang="0">
                        <a:pos x="1018" y="307"/>
                      </a:cxn>
                      <a:cxn ang="0">
                        <a:pos x="1090" y="312"/>
                      </a:cxn>
                      <a:cxn ang="0">
                        <a:pos x="1162" y="313"/>
                      </a:cxn>
                      <a:cxn ang="0">
                        <a:pos x="1232" y="308"/>
                      </a:cxn>
                      <a:cxn ang="0">
                        <a:pos x="1300" y="300"/>
                      </a:cxn>
                      <a:cxn ang="0">
                        <a:pos x="1362" y="286"/>
                      </a:cxn>
                      <a:cxn ang="0">
                        <a:pos x="1419" y="265"/>
                      </a:cxn>
                      <a:cxn ang="0">
                        <a:pos x="1469" y="237"/>
                      </a:cxn>
                      <a:cxn ang="0">
                        <a:pos x="1510" y="201"/>
                      </a:cxn>
                      <a:cxn ang="0">
                        <a:pos x="1541" y="155"/>
                      </a:cxn>
                      <a:cxn ang="0">
                        <a:pos x="1560" y="101"/>
                      </a:cxn>
                      <a:cxn ang="0">
                        <a:pos x="1567" y="36"/>
                      </a:cxn>
                    </a:cxnLst>
                    <a:rect l="0" t="0" r="r" b="b"/>
                    <a:pathLst>
                      <a:path w="1585" h="1137">
                        <a:moveTo>
                          <a:pt x="1565" y="0"/>
                        </a:moveTo>
                        <a:lnTo>
                          <a:pt x="1566" y="1"/>
                        </a:lnTo>
                        <a:lnTo>
                          <a:pt x="1568" y="4"/>
                        </a:lnTo>
                        <a:lnTo>
                          <a:pt x="1570" y="10"/>
                        </a:lnTo>
                        <a:lnTo>
                          <a:pt x="1576" y="28"/>
                        </a:lnTo>
                        <a:lnTo>
                          <a:pt x="1578" y="41"/>
                        </a:lnTo>
                        <a:lnTo>
                          <a:pt x="1582" y="56"/>
                        </a:lnTo>
                        <a:lnTo>
                          <a:pt x="1583" y="73"/>
                        </a:lnTo>
                        <a:lnTo>
                          <a:pt x="1584" y="93"/>
                        </a:lnTo>
                        <a:lnTo>
                          <a:pt x="1585" y="115"/>
                        </a:lnTo>
                        <a:lnTo>
                          <a:pt x="1583" y="140"/>
                        </a:lnTo>
                        <a:lnTo>
                          <a:pt x="1581" y="166"/>
                        </a:lnTo>
                        <a:lnTo>
                          <a:pt x="1576" y="196"/>
                        </a:lnTo>
                        <a:lnTo>
                          <a:pt x="1569" y="228"/>
                        </a:lnTo>
                        <a:lnTo>
                          <a:pt x="1559" y="263"/>
                        </a:lnTo>
                        <a:lnTo>
                          <a:pt x="1547" y="300"/>
                        </a:lnTo>
                        <a:lnTo>
                          <a:pt x="1533" y="339"/>
                        </a:lnTo>
                        <a:lnTo>
                          <a:pt x="1515" y="381"/>
                        </a:lnTo>
                        <a:lnTo>
                          <a:pt x="1494" y="426"/>
                        </a:lnTo>
                        <a:lnTo>
                          <a:pt x="1468" y="474"/>
                        </a:lnTo>
                        <a:lnTo>
                          <a:pt x="1447" y="509"/>
                        </a:lnTo>
                        <a:lnTo>
                          <a:pt x="1424" y="544"/>
                        </a:lnTo>
                        <a:lnTo>
                          <a:pt x="1400" y="580"/>
                        </a:lnTo>
                        <a:lnTo>
                          <a:pt x="1372" y="617"/>
                        </a:lnTo>
                        <a:lnTo>
                          <a:pt x="1343" y="654"/>
                        </a:lnTo>
                        <a:lnTo>
                          <a:pt x="1311" y="691"/>
                        </a:lnTo>
                        <a:lnTo>
                          <a:pt x="1276" y="727"/>
                        </a:lnTo>
                        <a:lnTo>
                          <a:pt x="1241" y="763"/>
                        </a:lnTo>
                        <a:lnTo>
                          <a:pt x="1201" y="798"/>
                        </a:lnTo>
                        <a:lnTo>
                          <a:pt x="1160" y="833"/>
                        </a:lnTo>
                        <a:lnTo>
                          <a:pt x="1117" y="866"/>
                        </a:lnTo>
                        <a:lnTo>
                          <a:pt x="1071" y="899"/>
                        </a:lnTo>
                        <a:lnTo>
                          <a:pt x="1023" y="930"/>
                        </a:lnTo>
                        <a:lnTo>
                          <a:pt x="971" y="959"/>
                        </a:lnTo>
                        <a:lnTo>
                          <a:pt x="918" y="987"/>
                        </a:lnTo>
                        <a:lnTo>
                          <a:pt x="863" y="1014"/>
                        </a:lnTo>
                        <a:lnTo>
                          <a:pt x="805" y="1038"/>
                        </a:lnTo>
                        <a:lnTo>
                          <a:pt x="744" y="1059"/>
                        </a:lnTo>
                        <a:lnTo>
                          <a:pt x="681" y="1079"/>
                        </a:lnTo>
                        <a:lnTo>
                          <a:pt x="616" y="1096"/>
                        </a:lnTo>
                        <a:lnTo>
                          <a:pt x="548" y="1111"/>
                        </a:lnTo>
                        <a:lnTo>
                          <a:pt x="477" y="1122"/>
                        </a:lnTo>
                        <a:lnTo>
                          <a:pt x="404" y="1130"/>
                        </a:lnTo>
                        <a:lnTo>
                          <a:pt x="328" y="1135"/>
                        </a:lnTo>
                        <a:lnTo>
                          <a:pt x="250" y="1137"/>
                        </a:lnTo>
                        <a:lnTo>
                          <a:pt x="169" y="1135"/>
                        </a:lnTo>
                        <a:lnTo>
                          <a:pt x="86" y="1129"/>
                        </a:lnTo>
                        <a:lnTo>
                          <a:pt x="0" y="1119"/>
                        </a:lnTo>
                        <a:lnTo>
                          <a:pt x="2" y="1119"/>
                        </a:lnTo>
                        <a:lnTo>
                          <a:pt x="6" y="1117"/>
                        </a:lnTo>
                        <a:lnTo>
                          <a:pt x="13" y="1116"/>
                        </a:lnTo>
                        <a:lnTo>
                          <a:pt x="22" y="1113"/>
                        </a:lnTo>
                        <a:lnTo>
                          <a:pt x="33" y="1109"/>
                        </a:lnTo>
                        <a:lnTo>
                          <a:pt x="47" y="1104"/>
                        </a:lnTo>
                        <a:lnTo>
                          <a:pt x="62" y="1097"/>
                        </a:lnTo>
                        <a:lnTo>
                          <a:pt x="80" y="1089"/>
                        </a:lnTo>
                        <a:lnTo>
                          <a:pt x="99" y="1080"/>
                        </a:lnTo>
                        <a:lnTo>
                          <a:pt x="119" y="1069"/>
                        </a:lnTo>
                        <a:lnTo>
                          <a:pt x="141" y="1056"/>
                        </a:lnTo>
                        <a:lnTo>
                          <a:pt x="164" y="1041"/>
                        </a:lnTo>
                        <a:lnTo>
                          <a:pt x="187" y="1023"/>
                        </a:lnTo>
                        <a:lnTo>
                          <a:pt x="212" y="1004"/>
                        </a:lnTo>
                        <a:lnTo>
                          <a:pt x="237" y="982"/>
                        </a:lnTo>
                        <a:lnTo>
                          <a:pt x="262" y="958"/>
                        </a:lnTo>
                        <a:lnTo>
                          <a:pt x="288" y="932"/>
                        </a:lnTo>
                        <a:lnTo>
                          <a:pt x="313" y="903"/>
                        </a:lnTo>
                        <a:lnTo>
                          <a:pt x="339" y="871"/>
                        </a:lnTo>
                        <a:lnTo>
                          <a:pt x="364" y="836"/>
                        </a:lnTo>
                        <a:lnTo>
                          <a:pt x="389" y="798"/>
                        </a:lnTo>
                        <a:lnTo>
                          <a:pt x="413" y="757"/>
                        </a:lnTo>
                        <a:lnTo>
                          <a:pt x="436" y="713"/>
                        </a:lnTo>
                        <a:lnTo>
                          <a:pt x="460" y="665"/>
                        </a:lnTo>
                        <a:lnTo>
                          <a:pt x="481" y="614"/>
                        </a:lnTo>
                        <a:lnTo>
                          <a:pt x="501" y="559"/>
                        </a:lnTo>
                        <a:lnTo>
                          <a:pt x="519" y="500"/>
                        </a:lnTo>
                        <a:lnTo>
                          <a:pt x="536" y="438"/>
                        </a:lnTo>
                        <a:lnTo>
                          <a:pt x="552" y="371"/>
                        </a:lnTo>
                        <a:lnTo>
                          <a:pt x="566" y="301"/>
                        </a:lnTo>
                        <a:lnTo>
                          <a:pt x="577" y="225"/>
                        </a:lnTo>
                        <a:lnTo>
                          <a:pt x="578" y="226"/>
                        </a:lnTo>
                        <a:lnTo>
                          <a:pt x="583" y="227"/>
                        </a:lnTo>
                        <a:lnTo>
                          <a:pt x="592" y="230"/>
                        </a:lnTo>
                        <a:lnTo>
                          <a:pt x="603" y="233"/>
                        </a:lnTo>
                        <a:lnTo>
                          <a:pt x="634" y="241"/>
                        </a:lnTo>
                        <a:lnTo>
                          <a:pt x="654" y="246"/>
                        </a:lnTo>
                        <a:lnTo>
                          <a:pt x="675" y="251"/>
                        </a:lnTo>
                        <a:lnTo>
                          <a:pt x="699" y="256"/>
                        </a:lnTo>
                        <a:lnTo>
                          <a:pt x="724" y="262"/>
                        </a:lnTo>
                        <a:lnTo>
                          <a:pt x="752" y="267"/>
                        </a:lnTo>
                        <a:lnTo>
                          <a:pt x="782" y="273"/>
                        </a:lnTo>
                        <a:lnTo>
                          <a:pt x="812" y="279"/>
                        </a:lnTo>
                        <a:lnTo>
                          <a:pt x="844" y="285"/>
                        </a:lnTo>
                        <a:lnTo>
                          <a:pt x="877" y="290"/>
                        </a:lnTo>
                        <a:lnTo>
                          <a:pt x="912" y="295"/>
                        </a:lnTo>
                        <a:lnTo>
                          <a:pt x="946" y="300"/>
                        </a:lnTo>
                        <a:lnTo>
                          <a:pt x="1018" y="307"/>
                        </a:lnTo>
                        <a:lnTo>
                          <a:pt x="1053" y="309"/>
                        </a:lnTo>
                        <a:lnTo>
                          <a:pt x="1090" y="312"/>
                        </a:lnTo>
                        <a:lnTo>
                          <a:pt x="1126" y="313"/>
                        </a:lnTo>
                        <a:lnTo>
                          <a:pt x="1162" y="313"/>
                        </a:lnTo>
                        <a:lnTo>
                          <a:pt x="1197" y="311"/>
                        </a:lnTo>
                        <a:lnTo>
                          <a:pt x="1232" y="308"/>
                        </a:lnTo>
                        <a:lnTo>
                          <a:pt x="1266" y="305"/>
                        </a:lnTo>
                        <a:lnTo>
                          <a:pt x="1300" y="300"/>
                        </a:lnTo>
                        <a:lnTo>
                          <a:pt x="1331" y="294"/>
                        </a:lnTo>
                        <a:lnTo>
                          <a:pt x="1362" y="286"/>
                        </a:lnTo>
                        <a:lnTo>
                          <a:pt x="1391" y="276"/>
                        </a:lnTo>
                        <a:lnTo>
                          <a:pt x="1419" y="265"/>
                        </a:lnTo>
                        <a:lnTo>
                          <a:pt x="1445" y="252"/>
                        </a:lnTo>
                        <a:lnTo>
                          <a:pt x="1469" y="237"/>
                        </a:lnTo>
                        <a:lnTo>
                          <a:pt x="1490" y="220"/>
                        </a:lnTo>
                        <a:lnTo>
                          <a:pt x="1510" y="201"/>
                        </a:lnTo>
                        <a:lnTo>
                          <a:pt x="1526" y="179"/>
                        </a:lnTo>
                        <a:lnTo>
                          <a:pt x="1541" y="155"/>
                        </a:lnTo>
                        <a:lnTo>
                          <a:pt x="1552" y="130"/>
                        </a:lnTo>
                        <a:lnTo>
                          <a:pt x="1560" y="101"/>
                        </a:lnTo>
                        <a:lnTo>
                          <a:pt x="1565" y="70"/>
                        </a:lnTo>
                        <a:lnTo>
                          <a:pt x="1567" y="36"/>
                        </a:lnTo>
                        <a:lnTo>
                          <a:pt x="1565"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p:nvSpPr>
                <p:spPr bwMode="auto">
                  <a:xfrm>
                    <a:off x="4284663" y="3054351"/>
                    <a:ext cx="1943100" cy="2376488"/>
                  </a:xfrm>
                  <a:custGeom>
                    <a:avLst/>
                    <a:gdLst/>
                    <a:ahLst/>
                    <a:cxnLst>
                      <a:cxn ang="0">
                        <a:pos x="1051" y="2"/>
                      </a:cxn>
                      <a:cxn ang="0">
                        <a:pos x="1061" y="15"/>
                      </a:cxn>
                      <a:cxn ang="0">
                        <a:pos x="1079" y="43"/>
                      </a:cxn>
                      <a:cxn ang="0">
                        <a:pos x="1102" y="83"/>
                      </a:cxn>
                      <a:cxn ang="0">
                        <a:pos x="1129" y="136"/>
                      </a:cxn>
                      <a:cxn ang="0">
                        <a:pos x="1156" y="201"/>
                      </a:cxn>
                      <a:cxn ang="0">
                        <a:pos x="1181" y="278"/>
                      </a:cxn>
                      <a:cxn ang="0">
                        <a:pos x="1203" y="366"/>
                      </a:cxn>
                      <a:cxn ang="0">
                        <a:pos x="1218" y="464"/>
                      </a:cxn>
                      <a:cxn ang="0">
                        <a:pos x="1224" y="574"/>
                      </a:cxn>
                      <a:cxn ang="0">
                        <a:pos x="1219" y="693"/>
                      </a:cxn>
                      <a:cxn ang="0">
                        <a:pos x="1200" y="822"/>
                      </a:cxn>
                      <a:cxn ang="0">
                        <a:pos x="1165" y="960"/>
                      </a:cxn>
                      <a:cxn ang="0">
                        <a:pos x="1123" y="1081"/>
                      </a:cxn>
                      <a:cxn ang="0">
                        <a:pos x="1076" y="1183"/>
                      </a:cxn>
                      <a:cxn ang="0">
                        <a:pos x="1026" y="1266"/>
                      </a:cxn>
                      <a:cxn ang="0">
                        <a:pos x="976" y="1333"/>
                      </a:cxn>
                      <a:cxn ang="0">
                        <a:pos x="923" y="1386"/>
                      </a:cxn>
                      <a:cxn ang="0">
                        <a:pos x="873" y="1427"/>
                      </a:cxn>
                      <a:cxn ang="0">
                        <a:pos x="824" y="1456"/>
                      </a:cxn>
                      <a:cxn ang="0">
                        <a:pos x="779" y="1475"/>
                      </a:cxn>
                      <a:cxn ang="0">
                        <a:pos x="738" y="1488"/>
                      </a:cxn>
                      <a:cxn ang="0">
                        <a:pos x="703" y="1494"/>
                      </a:cxn>
                      <a:cxn ang="0">
                        <a:pos x="675" y="1497"/>
                      </a:cxn>
                      <a:cxn ang="0">
                        <a:pos x="655" y="1496"/>
                      </a:cxn>
                      <a:cxn ang="0">
                        <a:pos x="645" y="1495"/>
                      </a:cxn>
                      <a:cxn ang="0">
                        <a:pos x="616" y="1497"/>
                      </a:cxn>
                      <a:cxn ang="0">
                        <a:pos x="562" y="1484"/>
                      </a:cxn>
                      <a:cxn ang="0">
                        <a:pos x="508" y="1451"/>
                      </a:cxn>
                      <a:cxn ang="0">
                        <a:pos x="457" y="1403"/>
                      </a:cxn>
                      <a:cxn ang="0">
                        <a:pos x="406" y="1339"/>
                      </a:cxn>
                      <a:cxn ang="0">
                        <a:pos x="358" y="1264"/>
                      </a:cxn>
                      <a:cxn ang="0">
                        <a:pos x="311" y="1178"/>
                      </a:cxn>
                      <a:cxn ang="0">
                        <a:pos x="266" y="1087"/>
                      </a:cxn>
                      <a:cxn ang="0">
                        <a:pos x="224" y="989"/>
                      </a:cxn>
                      <a:cxn ang="0">
                        <a:pos x="185" y="890"/>
                      </a:cxn>
                      <a:cxn ang="0">
                        <a:pos x="132" y="743"/>
                      </a:cxn>
                      <a:cxn ang="0">
                        <a:pos x="100" y="648"/>
                      </a:cxn>
                      <a:cxn ang="0">
                        <a:pos x="73" y="560"/>
                      </a:cxn>
                      <a:cxn ang="0">
                        <a:pos x="50" y="481"/>
                      </a:cxn>
                      <a:cxn ang="0">
                        <a:pos x="30" y="412"/>
                      </a:cxn>
                      <a:cxn ang="0">
                        <a:pos x="16" y="358"/>
                      </a:cxn>
                      <a:cxn ang="0">
                        <a:pos x="6" y="318"/>
                      </a:cxn>
                      <a:cxn ang="0">
                        <a:pos x="1" y="298"/>
                      </a:cxn>
                      <a:cxn ang="0">
                        <a:pos x="62" y="306"/>
                      </a:cxn>
                      <a:cxn ang="0">
                        <a:pos x="183" y="317"/>
                      </a:cxn>
                      <a:cxn ang="0">
                        <a:pos x="300" y="315"/>
                      </a:cxn>
                      <a:cxn ang="0">
                        <a:pos x="411" y="300"/>
                      </a:cxn>
                      <a:cxn ang="0">
                        <a:pos x="516" y="277"/>
                      </a:cxn>
                      <a:cxn ang="0">
                        <a:pos x="613" y="247"/>
                      </a:cxn>
                      <a:cxn ang="0">
                        <a:pos x="703" y="212"/>
                      </a:cxn>
                      <a:cxn ang="0">
                        <a:pos x="783" y="174"/>
                      </a:cxn>
                      <a:cxn ang="0">
                        <a:pos x="855" y="135"/>
                      </a:cxn>
                      <a:cxn ang="0">
                        <a:pos x="917" y="98"/>
                      </a:cxn>
                      <a:cxn ang="0">
                        <a:pos x="968" y="63"/>
                      </a:cxn>
                      <a:cxn ang="0">
                        <a:pos x="1006" y="34"/>
                      </a:cxn>
                      <a:cxn ang="0">
                        <a:pos x="1034" y="13"/>
                      </a:cxn>
                      <a:cxn ang="0">
                        <a:pos x="1047" y="2"/>
                      </a:cxn>
                    </a:cxnLst>
                    <a:rect l="0" t="0" r="r" b="b"/>
                    <a:pathLst>
                      <a:path w="1224" h="1497">
                        <a:moveTo>
                          <a:pt x="1049" y="0"/>
                        </a:moveTo>
                        <a:lnTo>
                          <a:pt x="1051" y="2"/>
                        </a:lnTo>
                        <a:lnTo>
                          <a:pt x="1054" y="7"/>
                        </a:lnTo>
                        <a:lnTo>
                          <a:pt x="1061" y="15"/>
                        </a:lnTo>
                        <a:lnTo>
                          <a:pt x="1069" y="27"/>
                        </a:lnTo>
                        <a:lnTo>
                          <a:pt x="1079" y="43"/>
                        </a:lnTo>
                        <a:lnTo>
                          <a:pt x="1090" y="62"/>
                        </a:lnTo>
                        <a:lnTo>
                          <a:pt x="1102" y="83"/>
                        </a:lnTo>
                        <a:lnTo>
                          <a:pt x="1115" y="108"/>
                        </a:lnTo>
                        <a:lnTo>
                          <a:pt x="1129" y="136"/>
                        </a:lnTo>
                        <a:lnTo>
                          <a:pt x="1142" y="167"/>
                        </a:lnTo>
                        <a:lnTo>
                          <a:pt x="1156" y="201"/>
                        </a:lnTo>
                        <a:lnTo>
                          <a:pt x="1169" y="238"/>
                        </a:lnTo>
                        <a:lnTo>
                          <a:pt x="1181" y="278"/>
                        </a:lnTo>
                        <a:lnTo>
                          <a:pt x="1193" y="321"/>
                        </a:lnTo>
                        <a:lnTo>
                          <a:pt x="1203" y="366"/>
                        </a:lnTo>
                        <a:lnTo>
                          <a:pt x="1211" y="414"/>
                        </a:lnTo>
                        <a:lnTo>
                          <a:pt x="1218" y="464"/>
                        </a:lnTo>
                        <a:lnTo>
                          <a:pt x="1223" y="518"/>
                        </a:lnTo>
                        <a:lnTo>
                          <a:pt x="1224" y="574"/>
                        </a:lnTo>
                        <a:lnTo>
                          <a:pt x="1223" y="632"/>
                        </a:lnTo>
                        <a:lnTo>
                          <a:pt x="1219" y="693"/>
                        </a:lnTo>
                        <a:lnTo>
                          <a:pt x="1211" y="756"/>
                        </a:lnTo>
                        <a:lnTo>
                          <a:pt x="1200" y="822"/>
                        </a:lnTo>
                        <a:lnTo>
                          <a:pt x="1185" y="889"/>
                        </a:lnTo>
                        <a:lnTo>
                          <a:pt x="1165" y="960"/>
                        </a:lnTo>
                        <a:lnTo>
                          <a:pt x="1145" y="1023"/>
                        </a:lnTo>
                        <a:lnTo>
                          <a:pt x="1123" y="1081"/>
                        </a:lnTo>
                        <a:lnTo>
                          <a:pt x="1099" y="1134"/>
                        </a:lnTo>
                        <a:lnTo>
                          <a:pt x="1076" y="1183"/>
                        </a:lnTo>
                        <a:lnTo>
                          <a:pt x="1052" y="1226"/>
                        </a:lnTo>
                        <a:lnTo>
                          <a:pt x="1026" y="1266"/>
                        </a:lnTo>
                        <a:lnTo>
                          <a:pt x="1001" y="1302"/>
                        </a:lnTo>
                        <a:lnTo>
                          <a:pt x="976" y="1333"/>
                        </a:lnTo>
                        <a:lnTo>
                          <a:pt x="949" y="1362"/>
                        </a:lnTo>
                        <a:lnTo>
                          <a:pt x="923" y="1386"/>
                        </a:lnTo>
                        <a:lnTo>
                          <a:pt x="898" y="1408"/>
                        </a:lnTo>
                        <a:lnTo>
                          <a:pt x="873" y="1427"/>
                        </a:lnTo>
                        <a:lnTo>
                          <a:pt x="848" y="1443"/>
                        </a:lnTo>
                        <a:lnTo>
                          <a:pt x="824" y="1456"/>
                        </a:lnTo>
                        <a:lnTo>
                          <a:pt x="801" y="1467"/>
                        </a:lnTo>
                        <a:lnTo>
                          <a:pt x="779" y="1475"/>
                        </a:lnTo>
                        <a:lnTo>
                          <a:pt x="758" y="1483"/>
                        </a:lnTo>
                        <a:lnTo>
                          <a:pt x="738" y="1488"/>
                        </a:lnTo>
                        <a:lnTo>
                          <a:pt x="720" y="1491"/>
                        </a:lnTo>
                        <a:lnTo>
                          <a:pt x="703" y="1494"/>
                        </a:lnTo>
                        <a:lnTo>
                          <a:pt x="688" y="1496"/>
                        </a:lnTo>
                        <a:lnTo>
                          <a:pt x="675" y="1497"/>
                        </a:lnTo>
                        <a:lnTo>
                          <a:pt x="664" y="1497"/>
                        </a:lnTo>
                        <a:lnTo>
                          <a:pt x="655" y="1496"/>
                        </a:lnTo>
                        <a:lnTo>
                          <a:pt x="648" y="1496"/>
                        </a:lnTo>
                        <a:lnTo>
                          <a:pt x="645" y="1495"/>
                        </a:lnTo>
                        <a:lnTo>
                          <a:pt x="643" y="1495"/>
                        </a:lnTo>
                        <a:lnTo>
                          <a:pt x="616" y="1497"/>
                        </a:lnTo>
                        <a:lnTo>
                          <a:pt x="588" y="1492"/>
                        </a:lnTo>
                        <a:lnTo>
                          <a:pt x="562" y="1484"/>
                        </a:lnTo>
                        <a:lnTo>
                          <a:pt x="535" y="1470"/>
                        </a:lnTo>
                        <a:lnTo>
                          <a:pt x="508" y="1451"/>
                        </a:lnTo>
                        <a:lnTo>
                          <a:pt x="482" y="1429"/>
                        </a:lnTo>
                        <a:lnTo>
                          <a:pt x="457" y="1403"/>
                        </a:lnTo>
                        <a:lnTo>
                          <a:pt x="431" y="1373"/>
                        </a:lnTo>
                        <a:lnTo>
                          <a:pt x="406" y="1339"/>
                        </a:lnTo>
                        <a:lnTo>
                          <a:pt x="382" y="1303"/>
                        </a:lnTo>
                        <a:lnTo>
                          <a:pt x="358" y="1264"/>
                        </a:lnTo>
                        <a:lnTo>
                          <a:pt x="334" y="1222"/>
                        </a:lnTo>
                        <a:lnTo>
                          <a:pt x="311" y="1178"/>
                        </a:lnTo>
                        <a:lnTo>
                          <a:pt x="288" y="1133"/>
                        </a:lnTo>
                        <a:lnTo>
                          <a:pt x="266" y="1087"/>
                        </a:lnTo>
                        <a:lnTo>
                          <a:pt x="245" y="1039"/>
                        </a:lnTo>
                        <a:lnTo>
                          <a:pt x="224" y="989"/>
                        </a:lnTo>
                        <a:lnTo>
                          <a:pt x="204" y="941"/>
                        </a:lnTo>
                        <a:lnTo>
                          <a:pt x="185" y="890"/>
                        </a:lnTo>
                        <a:lnTo>
                          <a:pt x="166" y="841"/>
                        </a:lnTo>
                        <a:lnTo>
                          <a:pt x="132" y="743"/>
                        </a:lnTo>
                        <a:lnTo>
                          <a:pt x="116" y="695"/>
                        </a:lnTo>
                        <a:lnTo>
                          <a:pt x="100" y="648"/>
                        </a:lnTo>
                        <a:lnTo>
                          <a:pt x="87" y="604"/>
                        </a:lnTo>
                        <a:lnTo>
                          <a:pt x="73" y="560"/>
                        </a:lnTo>
                        <a:lnTo>
                          <a:pt x="61" y="519"/>
                        </a:lnTo>
                        <a:lnTo>
                          <a:pt x="50" y="481"/>
                        </a:lnTo>
                        <a:lnTo>
                          <a:pt x="40" y="445"/>
                        </a:lnTo>
                        <a:lnTo>
                          <a:pt x="30" y="412"/>
                        </a:lnTo>
                        <a:lnTo>
                          <a:pt x="23" y="383"/>
                        </a:lnTo>
                        <a:lnTo>
                          <a:pt x="16" y="358"/>
                        </a:lnTo>
                        <a:lnTo>
                          <a:pt x="10" y="336"/>
                        </a:lnTo>
                        <a:lnTo>
                          <a:pt x="6" y="318"/>
                        </a:lnTo>
                        <a:lnTo>
                          <a:pt x="2" y="305"/>
                        </a:lnTo>
                        <a:lnTo>
                          <a:pt x="1" y="298"/>
                        </a:lnTo>
                        <a:lnTo>
                          <a:pt x="0" y="295"/>
                        </a:lnTo>
                        <a:lnTo>
                          <a:pt x="62" y="306"/>
                        </a:lnTo>
                        <a:lnTo>
                          <a:pt x="124" y="313"/>
                        </a:lnTo>
                        <a:lnTo>
                          <a:pt x="183" y="317"/>
                        </a:lnTo>
                        <a:lnTo>
                          <a:pt x="242" y="317"/>
                        </a:lnTo>
                        <a:lnTo>
                          <a:pt x="300" y="315"/>
                        </a:lnTo>
                        <a:lnTo>
                          <a:pt x="356" y="309"/>
                        </a:lnTo>
                        <a:lnTo>
                          <a:pt x="411" y="300"/>
                        </a:lnTo>
                        <a:lnTo>
                          <a:pt x="464" y="290"/>
                        </a:lnTo>
                        <a:lnTo>
                          <a:pt x="516" y="277"/>
                        </a:lnTo>
                        <a:lnTo>
                          <a:pt x="565" y="263"/>
                        </a:lnTo>
                        <a:lnTo>
                          <a:pt x="613" y="247"/>
                        </a:lnTo>
                        <a:lnTo>
                          <a:pt x="659" y="230"/>
                        </a:lnTo>
                        <a:lnTo>
                          <a:pt x="703" y="212"/>
                        </a:lnTo>
                        <a:lnTo>
                          <a:pt x="744" y="193"/>
                        </a:lnTo>
                        <a:lnTo>
                          <a:pt x="783" y="174"/>
                        </a:lnTo>
                        <a:lnTo>
                          <a:pt x="821" y="155"/>
                        </a:lnTo>
                        <a:lnTo>
                          <a:pt x="855" y="135"/>
                        </a:lnTo>
                        <a:lnTo>
                          <a:pt x="888" y="116"/>
                        </a:lnTo>
                        <a:lnTo>
                          <a:pt x="917" y="98"/>
                        </a:lnTo>
                        <a:lnTo>
                          <a:pt x="944" y="80"/>
                        </a:lnTo>
                        <a:lnTo>
                          <a:pt x="968" y="63"/>
                        </a:lnTo>
                        <a:lnTo>
                          <a:pt x="988" y="48"/>
                        </a:lnTo>
                        <a:lnTo>
                          <a:pt x="1006" y="34"/>
                        </a:lnTo>
                        <a:lnTo>
                          <a:pt x="1022" y="23"/>
                        </a:lnTo>
                        <a:lnTo>
                          <a:pt x="1034" y="13"/>
                        </a:lnTo>
                        <a:lnTo>
                          <a:pt x="1042" y="6"/>
                        </a:lnTo>
                        <a:lnTo>
                          <a:pt x="1047" y="2"/>
                        </a:lnTo>
                        <a:lnTo>
                          <a:pt x="1049" y="0"/>
                        </a:lnTo>
                        <a:close/>
                      </a:path>
                    </a:pathLst>
                  </a:custGeom>
                  <a:solidFill>
                    <a:srgbClr val="FFC000">
                      <a:alpha val="59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p:cNvSpPr>
                  <p:nvPr/>
                </p:nvSpPr>
                <p:spPr bwMode="auto">
                  <a:xfrm>
                    <a:off x="3879850" y="3028951"/>
                    <a:ext cx="1347788" cy="2398713"/>
                  </a:xfrm>
                  <a:custGeom>
                    <a:avLst/>
                    <a:gdLst/>
                    <a:ahLst/>
                    <a:cxnLst>
                      <a:cxn ang="0">
                        <a:pos x="24" y="1"/>
                      </a:cxn>
                      <a:cxn ang="0">
                        <a:pos x="33" y="17"/>
                      </a:cxn>
                      <a:cxn ang="0">
                        <a:pos x="52" y="44"/>
                      </a:cxn>
                      <a:cxn ang="0">
                        <a:pos x="82" y="82"/>
                      </a:cxn>
                      <a:cxn ang="0">
                        <a:pos x="121" y="127"/>
                      </a:cxn>
                      <a:cxn ang="0">
                        <a:pos x="173" y="179"/>
                      </a:cxn>
                      <a:cxn ang="0">
                        <a:pos x="236" y="235"/>
                      </a:cxn>
                      <a:cxn ang="0">
                        <a:pos x="311" y="292"/>
                      </a:cxn>
                      <a:cxn ang="0">
                        <a:pos x="399" y="349"/>
                      </a:cxn>
                      <a:cxn ang="0">
                        <a:pos x="500" y="402"/>
                      </a:cxn>
                      <a:cxn ang="0">
                        <a:pos x="614" y="450"/>
                      </a:cxn>
                      <a:cxn ang="0">
                        <a:pos x="743" y="491"/>
                      </a:cxn>
                      <a:cxn ang="0">
                        <a:pos x="813" y="510"/>
                      </a:cxn>
                      <a:cxn ang="0">
                        <a:pos x="805" y="527"/>
                      </a:cxn>
                      <a:cxn ang="0">
                        <a:pos x="791" y="559"/>
                      </a:cxn>
                      <a:cxn ang="0">
                        <a:pos x="774" y="605"/>
                      </a:cxn>
                      <a:cxn ang="0">
                        <a:pos x="754" y="663"/>
                      </a:cxn>
                      <a:cxn ang="0">
                        <a:pos x="733" y="729"/>
                      </a:cxn>
                      <a:cxn ang="0">
                        <a:pos x="714" y="805"/>
                      </a:cxn>
                      <a:cxn ang="0">
                        <a:pos x="697" y="886"/>
                      </a:cxn>
                      <a:cxn ang="0">
                        <a:pos x="686" y="971"/>
                      </a:cxn>
                      <a:cxn ang="0">
                        <a:pos x="681" y="1060"/>
                      </a:cxn>
                      <a:cxn ang="0">
                        <a:pos x="684" y="1149"/>
                      </a:cxn>
                      <a:cxn ang="0">
                        <a:pos x="697" y="1237"/>
                      </a:cxn>
                      <a:cxn ang="0">
                        <a:pos x="723" y="1322"/>
                      </a:cxn>
                      <a:cxn ang="0">
                        <a:pos x="761" y="1403"/>
                      </a:cxn>
                      <a:cxn ang="0">
                        <a:pos x="815" y="1477"/>
                      </a:cxn>
                      <a:cxn ang="0">
                        <a:pos x="847" y="1511"/>
                      </a:cxn>
                      <a:cxn ang="0">
                        <a:pos x="837" y="1508"/>
                      </a:cxn>
                      <a:cxn ang="0">
                        <a:pos x="815" y="1503"/>
                      </a:cxn>
                      <a:cxn ang="0">
                        <a:pos x="786" y="1495"/>
                      </a:cxn>
                      <a:cxn ang="0">
                        <a:pos x="749" y="1482"/>
                      </a:cxn>
                      <a:cxn ang="0">
                        <a:pos x="705" y="1466"/>
                      </a:cxn>
                      <a:cxn ang="0">
                        <a:pos x="655" y="1444"/>
                      </a:cxn>
                      <a:cxn ang="0">
                        <a:pos x="602" y="1418"/>
                      </a:cxn>
                      <a:cxn ang="0">
                        <a:pos x="545" y="1385"/>
                      </a:cxn>
                      <a:cxn ang="0">
                        <a:pos x="485" y="1347"/>
                      </a:cxn>
                      <a:cxn ang="0">
                        <a:pos x="426" y="1302"/>
                      </a:cxn>
                      <a:cxn ang="0">
                        <a:pos x="365" y="1250"/>
                      </a:cxn>
                      <a:cxn ang="0">
                        <a:pos x="306" y="1191"/>
                      </a:cxn>
                      <a:cxn ang="0">
                        <a:pos x="249" y="1124"/>
                      </a:cxn>
                      <a:cxn ang="0">
                        <a:pos x="195" y="1048"/>
                      </a:cxn>
                      <a:cxn ang="0">
                        <a:pos x="145" y="964"/>
                      </a:cxn>
                      <a:cxn ang="0">
                        <a:pos x="101" y="870"/>
                      </a:cxn>
                      <a:cxn ang="0">
                        <a:pos x="64" y="766"/>
                      </a:cxn>
                      <a:cxn ang="0">
                        <a:pos x="34" y="651"/>
                      </a:cxn>
                      <a:cxn ang="0">
                        <a:pos x="13" y="527"/>
                      </a:cxn>
                      <a:cxn ang="0">
                        <a:pos x="2" y="391"/>
                      </a:cxn>
                      <a:cxn ang="0">
                        <a:pos x="1" y="244"/>
                      </a:cxn>
                      <a:cxn ang="0">
                        <a:pos x="13" y="84"/>
                      </a:cxn>
                    </a:cxnLst>
                    <a:rect l="0" t="0" r="r" b="b"/>
                    <a:pathLst>
                      <a:path w="849" h="1511">
                        <a:moveTo>
                          <a:pt x="23" y="0"/>
                        </a:moveTo>
                        <a:lnTo>
                          <a:pt x="24" y="1"/>
                        </a:lnTo>
                        <a:lnTo>
                          <a:pt x="27" y="7"/>
                        </a:lnTo>
                        <a:lnTo>
                          <a:pt x="33" y="17"/>
                        </a:lnTo>
                        <a:lnTo>
                          <a:pt x="42" y="29"/>
                        </a:lnTo>
                        <a:lnTo>
                          <a:pt x="52" y="44"/>
                        </a:lnTo>
                        <a:lnTo>
                          <a:pt x="66" y="61"/>
                        </a:lnTo>
                        <a:lnTo>
                          <a:pt x="82" y="82"/>
                        </a:lnTo>
                        <a:lnTo>
                          <a:pt x="100" y="104"/>
                        </a:lnTo>
                        <a:lnTo>
                          <a:pt x="121" y="127"/>
                        </a:lnTo>
                        <a:lnTo>
                          <a:pt x="146" y="153"/>
                        </a:lnTo>
                        <a:lnTo>
                          <a:pt x="173" y="179"/>
                        </a:lnTo>
                        <a:lnTo>
                          <a:pt x="203" y="207"/>
                        </a:lnTo>
                        <a:lnTo>
                          <a:pt x="236" y="235"/>
                        </a:lnTo>
                        <a:lnTo>
                          <a:pt x="272" y="263"/>
                        </a:lnTo>
                        <a:lnTo>
                          <a:pt x="311" y="292"/>
                        </a:lnTo>
                        <a:lnTo>
                          <a:pt x="354" y="320"/>
                        </a:lnTo>
                        <a:lnTo>
                          <a:pt x="399" y="349"/>
                        </a:lnTo>
                        <a:lnTo>
                          <a:pt x="448" y="376"/>
                        </a:lnTo>
                        <a:lnTo>
                          <a:pt x="500" y="402"/>
                        </a:lnTo>
                        <a:lnTo>
                          <a:pt x="555" y="427"/>
                        </a:lnTo>
                        <a:lnTo>
                          <a:pt x="614" y="450"/>
                        </a:lnTo>
                        <a:lnTo>
                          <a:pt x="678" y="472"/>
                        </a:lnTo>
                        <a:lnTo>
                          <a:pt x="743" y="491"/>
                        </a:lnTo>
                        <a:lnTo>
                          <a:pt x="814" y="508"/>
                        </a:lnTo>
                        <a:lnTo>
                          <a:pt x="813" y="510"/>
                        </a:lnTo>
                        <a:lnTo>
                          <a:pt x="809" y="516"/>
                        </a:lnTo>
                        <a:lnTo>
                          <a:pt x="805" y="527"/>
                        </a:lnTo>
                        <a:lnTo>
                          <a:pt x="799" y="541"/>
                        </a:lnTo>
                        <a:lnTo>
                          <a:pt x="791" y="559"/>
                        </a:lnTo>
                        <a:lnTo>
                          <a:pt x="783" y="580"/>
                        </a:lnTo>
                        <a:lnTo>
                          <a:pt x="774" y="605"/>
                        </a:lnTo>
                        <a:lnTo>
                          <a:pt x="764" y="633"/>
                        </a:lnTo>
                        <a:lnTo>
                          <a:pt x="754" y="663"/>
                        </a:lnTo>
                        <a:lnTo>
                          <a:pt x="743" y="695"/>
                        </a:lnTo>
                        <a:lnTo>
                          <a:pt x="733" y="729"/>
                        </a:lnTo>
                        <a:lnTo>
                          <a:pt x="724" y="766"/>
                        </a:lnTo>
                        <a:lnTo>
                          <a:pt x="714" y="805"/>
                        </a:lnTo>
                        <a:lnTo>
                          <a:pt x="706" y="845"/>
                        </a:lnTo>
                        <a:lnTo>
                          <a:pt x="697" y="886"/>
                        </a:lnTo>
                        <a:lnTo>
                          <a:pt x="691" y="929"/>
                        </a:lnTo>
                        <a:lnTo>
                          <a:pt x="686" y="971"/>
                        </a:lnTo>
                        <a:lnTo>
                          <a:pt x="683" y="1016"/>
                        </a:lnTo>
                        <a:lnTo>
                          <a:pt x="681" y="1060"/>
                        </a:lnTo>
                        <a:lnTo>
                          <a:pt x="681" y="1105"/>
                        </a:lnTo>
                        <a:lnTo>
                          <a:pt x="684" y="1149"/>
                        </a:lnTo>
                        <a:lnTo>
                          <a:pt x="690" y="1194"/>
                        </a:lnTo>
                        <a:lnTo>
                          <a:pt x="697" y="1237"/>
                        </a:lnTo>
                        <a:lnTo>
                          <a:pt x="708" y="1280"/>
                        </a:lnTo>
                        <a:lnTo>
                          <a:pt x="723" y="1322"/>
                        </a:lnTo>
                        <a:lnTo>
                          <a:pt x="740" y="1363"/>
                        </a:lnTo>
                        <a:lnTo>
                          <a:pt x="761" y="1403"/>
                        </a:lnTo>
                        <a:lnTo>
                          <a:pt x="786" y="1441"/>
                        </a:lnTo>
                        <a:lnTo>
                          <a:pt x="815" y="1477"/>
                        </a:lnTo>
                        <a:lnTo>
                          <a:pt x="849" y="1511"/>
                        </a:lnTo>
                        <a:lnTo>
                          <a:pt x="847" y="1511"/>
                        </a:lnTo>
                        <a:lnTo>
                          <a:pt x="843" y="1510"/>
                        </a:lnTo>
                        <a:lnTo>
                          <a:pt x="837" y="1508"/>
                        </a:lnTo>
                        <a:lnTo>
                          <a:pt x="827" y="1506"/>
                        </a:lnTo>
                        <a:lnTo>
                          <a:pt x="815" y="1503"/>
                        </a:lnTo>
                        <a:lnTo>
                          <a:pt x="802" y="1499"/>
                        </a:lnTo>
                        <a:lnTo>
                          <a:pt x="786" y="1495"/>
                        </a:lnTo>
                        <a:lnTo>
                          <a:pt x="768" y="1489"/>
                        </a:lnTo>
                        <a:lnTo>
                          <a:pt x="749" y="1482"/>
                        </a:lnTo>
                        <a:lnTo>
                          <a:pt x="727" y="1474"/>
                        </a:lnTo>
                        <a:lnTo>
                          <a:pt x="705" y="1466"/>
                        </a:lnTo>
                        <a:lnTo>
                          <a:pt x="681" y="1455"/>
                        </a:lnTo>
                        <a:lnTo>
                          <a:pt x="655" y="1444"/>
                        </a:lnTo>
                        <a:lnTo>
                          <a:pt x="629" y="1431"/>
                        </a:lnTo>
                        <a:lnTo>
                          <a:pt x="602" y="1418"/>
                        </a:lnTo>
                        <a:lnTo>
                          <a:pt x="573" y="1402"/>
                        </a:lnTo>
                        <a:lnTo>
                          <a:pt x="545" y="1385"/>
                        </a:lnTo>
                        <a:lnTo>
                          <a:pt x="515" y="1366"/>
                        </a:lnTo>
                        <a:lnTo>
                          <a:pt x="485" y="1347"/>
                        </a:lnTo>
                        <a:lnTo>
                          <a:pt x="455" y="1325"/>
                        </a:lnTo>
                        <a:lnTo>
                          <a:pt x="426" y="1302"/>
                        </a:lnTo>
                        <a:lnTo>
                          <a:pt x="395" y="1277"/>
                        </a:lnTo>
                        <a:lnTo>
                          <a:pt x="365" y="1250"/>
                        </a:lnTo>
                        <a:lnTo>
                          <a:pt x="335" y="1222"/>
                        </a:lnTo>
                        <a:lnTo>
                          <a:pt x="306" y="1191"/>
                        </a:lnTo>
                        <a:lnTo>
                          <a:pt x="277" y="1159"/>
                        </a:lnTo>
                        <a:lnTo>
                          <a:pt x="249" y="1124"/>
                        </a:lnTo>
                        <a:lnTo>
                          <a:pt x="221" y="1087"/>
                        </a:lnTo>
                        <a:lnTo>
                          <a:pt x="195" y="1048"/>
                        </a:lnTo>
                        <a:lnTo>
                          <a:pt x="169" y="1006"/>
                        </a:lnTo>
                        <a:lnTo>
                          <a:pt x="145" y="964"/>
                        </a:lnTo>
                        <a:lnTo>
                          <a:pt x="122" y="917"/>
                        </a:lnTo>
                        <a:lnTo>
                          <a:pt x="101" y="870"/>
                        </a:lnTo>
                        <a:lnTo>
                          <a:pt x="81" y="819"/>
                        </a:lnTo>
                        <a:lnTo>
                          <a:pt x="64" y="766"/>
                        </a:lnTo>
                        <a:lnTo>
                          <a:pt x="48" y="710"/>
                        </a:lnTo>
                        <a:lnTo>
                          <a:pt x="34" y="651"/>
                        </a:lnTo>
                        <a:lnTo>
                          <a:pt x="22" y="591"/>
                        </a:lnTo>
                        <a:lnTo>
                          <a:pt x="13" y="527"/>
                        </a:lnTo>
                        <a:lnTo>
                          <a:pt x="6" y="461"/>
                        </a:lnTo>
                        <a:lnTo>
                          <a:pt x="2" y="391"/>
                        </a:lnTo>
                        <a:lnTo>
                          <a:pt x="0" y="319"/>
                        </a:lnTo>
                        <a:lnTo>
                          <a:pt x="1" y="244"/>
                        </a:lnTo>
                        <a:lnTo>
                          <a:pt x="5" y="166"/>
                        </a:lnTo>
                        <a:lnTo>
                          <a:pt x="13" y="84"/>
                        </a:lnTo>
                        <a:lnTo>
                          <a:pt x="23" y="0"/>
                        </a:lnTo>
                        <a:close/>
                      </a:path>
                    </a:pathLst>
                  </a:custGeom>
                  <a:gradFill flip="none" rotWithShape="1">
                    <a:gsLst>
                      <a:gs pos="0">
                        <a:srgbClr val="E2AC00">
                          <a:shade val="30000"/>
                          <a:satMod val="115000"/>
                        </a:srgbClr>
                      </a:gs>
                      <a:gs pos="50000">
                        <a:srgbClr val="E2AC00">
                          <a:shade val="67500"/>
                          <a:satMod val="115000"/>
                        </a:srgbClr>
                      </a:gs>
                      <a:gs pos="100000">
                        <a:srgbClr val="E2AC00">
                          <a:shade val="100000"/>
                          <a:satMod val="115000"/>
                        </a:srgb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18"/>
                <p:cNvSpPr/>
                <p:nvPr/>
              </p:nvSpPr>
              <p:spPr>
                <a:xfrm flipV="1">
                  <a:off x="4052553" y="5867400"/>
                  <a:ext cx="4117976" cy="411798"/>
                </a:xfrm>
                <a:prstGeom prst="ellipse">
                  <a:avLst/>
                </a:prstGeom>
                <a:gradFill flip="none" rotWithShape="1">
                  <a:gsLst>
                    <a:gs pos="0">
                      <a:sysClr val="windowText" lastClr="000000">
                        <a:lumMod val="50000"/>
                        <a:lumOff val="50000"/>
                        <a:alpha val="5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4" name="TextBox 13"/>
              <p:cNvSpPr txBox="1"/>
              <p:nvPr/>
            </p:nvSpPr>
            <p:spPr>
              <a:xfrm>
                <a:off x="5056514" y="1870838"/>
                <a:ext cx="534783" cy="877113"/>
              </a:xfrm>
              <a:prstGeom prst="rect">
                <a:avLst/>
              </a:prstGeom>
              <a:noFill/>
            </p:spPr>
            <p:txBody>
              <a:bodyPr wrap="none" rtlCol="0">
                <a:spAutoFit/>
              </a:bodyPr>
              <a:lstStyle/>
              <a:p>
                <a:r>
                  <a:rPr lang="en-US" sz="5000" dirty="0">
                    <a:solidFill>
                      <a:schemeClr val="bg1"/>
                    </a:solidFill>
                    <a:latin typeface="Arial" pitchFamily="34" charset="0"/>
                    <a:cs typeface="Arial" pitchFamily="34" charset="0"/>
                  </a:rPr>
                  <a:t>1</a:t>
                </a:r>
              </a:p>
            </p:txBody>
          </p:sp>
          <p:sp>
            <p:nvSpPr>
              <p:cNvPr id="15" name="TextBox 14"/>
              <p:cNvSpPr txBox="1"/>
              <p:nvPr/>
            </p:nvSpPr>
            <p:spPr>
              <a:xfrm>
                <a:off x="7204843" y="2351682"/>
                <a:ext cx="534783" cy="877113"/>
              </a:xfrm>
              <a:prstGeom prst="rect">
                <a:avLst/>
              </a:prstGeom>
              <a:noFill/>
            </p:spPr>
            <p:txBody>
              <a:bodyPr wrap="none" rtlCol="0">
                <a:spAutoFit/>
              </a:bodyPr>
              <a:lstStyle/>
              <a:p>
                <a:r>
                  <a:rPr lang="en-US" sz="5000" dirty="0">
                    <a:solidFill>
                      <a:schemeClr val="bg1"/>
                    </a:solidFill>
                    <a:latin typeface="Arial" pitchFamily="34" charset="0"/>
                    <a:cs typeface="Arial" pitchFamily="34" charset="0"/>
                  </a:rPr>
                  <a:t>2</a:t>
                </a:r>
              </a:p>
            </p:txBody>
          </p:sp>
          <p:sp>
            <p:nvSpPr>
              <p:cNvPr id="16" name="TextBox 15"/>
              <p:cNvSpPr txBox="1"/>
              <p:nvPr/>
            </p:nvSpPr>
            <p:spPr>
              <a:xfrm>
                <a:off x="6694052" y="4621926"/>
                <a:ext cx="534783" cy="877113"/>
              </a:xfrm>
              <a:prstGeom prst="rect">
                <a:avLst/>
              </a:prstGeom>
              <a:noFill/>
            </p:spPr>
            <p:txBody>
              <a:bodyPr wrap="none" rtlCol="0">
                <a:spAutoFit/>
              </a:bodyPr>
              <a:lstStyle/>
              <a:p>
                <a:r>
                  <a:rPr lang="en-US" sz="5000" dirty="0">
                    <a:solidFill>
                      <a:schemeClr val="bg1"/>
                    </a:solidFill>
                    <a:latin typeface="Arial" pitchFamily="34" charset="0"/>
                    <a:cs typeface="Arial" pitchFamily="34" charset="0"/>
                  </a:rPr>
                  <a:t>3</a:t>
                </a:r>
              </a:p>
            </p:txBody>
          </p:sp>
          <p:sp>
            <p:nvSpPr>
              <p:cNvPr id="17" name="TextBox 16"/>
              <p:cNvSpPr txBox="1"/>
              <p:nvPr/>
            </p:nvSpPr>
            <p:spPr>
              <a:xfrm>
                <a:off x="4373344" y="3962400"/>
                <a:ext cx="534783" cy="877113"/>
              </a:xfrm>
              <a:prstGeom prst="rect">
                <a:avLst/>
              </a:prstGeom>
              <a:noFill/>
            </p:spPr>
            <p:txBody>
              <a:bodyPr wrap="none" rtlCol="0">
                <a:spAutoFit/>
              </a:bodyPr>
              <a:lstStyle/>
              <a:p>
                <a:r>
                  <a:rPr lang="en-US" sz="5000" dirty="0">
                    <a:solidFill>
                      <a:schemeClr val="bg1"/>
                    </a:solidFill>
                    <a:latin typeface="Arial" pitchFamily="34" charset="0"/>
                    <a:cs typeface="Arial" pitchFamily="34" charset="0"/>
                  </a:rPr>
                  <a:t>4</a:t>
                </a:r>
              </a:p>
            </p:txBody>
          </p:sp>
        </p:grpSp>
        <p:grpSp>
          <p:nvGrpSpPr>
            <p:cNvPr id="7" name="Group 6"/>
            <p:cNvGrpSpPr/>
            <p:nvPr/>
          </p:nvGrpSpPr>
          <p:grpSpPr>
            <a:xfrm>
              <a:off x="7177386" y="1829419"/>
              <a:ext cx="3427437" cy="4570008"/>
              <a:chOff x="487026" y="2134219"/>
              <a:chExt cx="3427437" cy="4570008"/>
            </a:xfrm>
          </p:grpSpPr>
          <p:sp>
            <p:nvSpPr>
              <p:cNvPr id="9" name="TextBox 8"/>
              <p:cNvSpPr txBox="1"/>
              <p:nvPr/>
            </p:nvSpPr>
            <p:spPr>
              <a:xfrm>
                <a:off x="579602" y="2134219"/>
                <a:ext cx="3334861" cy="1221694"/>
              </a:xfrm>
              <a:prstGeom prst="rect">
                <a:avLst/>
              </a:prstGeom>
              <a:noFill/>
            </p:spPr>
            <p:txBody>
              <a:bodyPr wrap="square" rtlCol="0">
                <a:spAutoFit/>
              </a:bodyPr>
              <a:lstStyle/>
              <a:p>
                <a:r>
                  <a:rPr lang="en-US" kern="0" dirty="0">
                    <a:solidFill>
                      <a:schemeClr val="tx1">
                        <a:lumMod val="85000"/>
                        <a:lumOff val="15000"/>
                      </a:schemeClr>
                    </a:solidFill>
                    <a:latin typeface="+mj-lt"/>
                    <a:cs typeface="Arial" pitchFamily="34" charset="0"/>
                  </a:rPr>
                  <a:t>(1) </a:t>
                </a:r>
                <a:r>
                  <a:rPr lang="en-US" dirty="0">
                    <a:latin typeface="+mj-lt"/>
                  </a:rPr>
                  <a:t>Go above and beyond “How are you feeling today?”</a:t>
                </a:r>
              </a:p>
              <a:p>
                <a:pPr lvl="0"/>
                <a:endParaRPr lang="en-US" kern="0" dirty="0">
                  <a:solidFill>
                    <a:schemeClr val="tx1">
                      <a:lumMod val="85000"/>
                      <a:lumOff val="15000"/>
                    </a:schemeClr>
                  </a:solidFill>
                  <a:latin typeface="Arial" pitchFamily="34" charset="0"/>
                  <a:cs typeface="Arial" pitchFamily="34" charset="0"/>
                </a:endParaRPr>
              </a:p>
            </p:txBody>
          </p:sp>
          <p:sp>
            <p:nvSpPr>
              <p:cNvPr id="10" name="TextBox 9"/>
              <p:cNvSpPr txBox="1"/>
              <p:nvPr/>
            </p:nvSpPr>
            <p:spPr>
              <a:xfrm>
                <a:off x="487026" y="5200604"/>
                <a:ext cx="3334861" cy="1503623"/>
              </a:xfrm>
              <a:prstGeom prst="rect">
                <a:avLst/>
              </a:prstGeom>
              <a:noFill/>
            </p:spPr>
            <p:txBody>
              <a:bodyPr wrap="square" rtlCol="0">
                <a:spAutoFit/>
              </a:bodyPr>
              <a:lstStyle/>
              <a:p>
                <a:r>
                  <a:rPr lang="en-US" kern="0" dirty="0">
                    <a:solidFill>
                      <a:schemeClr val="tx1">
                        <a:lumMod val="85000"/>
                        <a:lumOff val="15000"/>
                      </a:schemeClr>
                    </a:solidFill>
                    <a:latin typeface="+mj-lt"/>
                    <a:cs typeface="Arial" pitchFamily="34" charset="0"/>
                  </a:rPr>
                  <a:t>(4) </a:t>
                </a:r>
                <a:r>
                  <a:rPr lang="en-US" dirty="0">
                    <a:latin typeface="+mj-lt"/>
                  </a:rPr>
                  <a:t>Provide a range of services such as, transportation to ensure linkages are made to other necessary services</a:t>
                </a:r>
                <a:endParaRPr lang="en-US" kern="0" dirty="0">
                  <a:solidFill>
                    <a:schemeClr val="tx1">
                      <a:lumMod val="85000"/>
                      <a:lumOff val="15000"/>
                    </a:schemeClr>
                  </a:solidFill>
                  <a:latin typeface="+mj-lt"/>
                  <a:cs typeface="Arial" pitchFamily="34" charset="0"/>
                </a:endParaRPr>
              </a:p>
            </p:txBody>
          </p:sp>
          <p:sp>
            <p:nvSpPr>
              <p:cNvPr id="11" name="TextBox 10"/>
              <p:cNvSpPr txBox="1"/>
              <p:nvPr/>
            </p:nvSpPr>
            <p:spPr>
              <a:xfrm>
                <a:off x="528967" y="3958900"/>
                <a:ext cx="3200400" cy="1503623"/>
              </a:xfrm>
              <a:prstGeom prst="rect">
                <a:avLst/>
              </a:prstGeom>
              <a:noFill/>
            </p:spPr>
            <p:txBody>
              <a:bodyPr wrap="square" rtlCol="0">
                <a:spAutoFit/>
              </a:bodyPr>
              <a:lstStyle/>
              <a:p>
                <a:r>
                  <a:rPr lang="en-US" kern="0" dirty="0">
                    <a:solidFill>
                      <a:schemeClr val="tx1">
                        <a:lumMod val="85000"/>
                        <a:lumOff val="15000"/>
                      </a:schemeClr>
                    </a:solidFill>
                    <a:latin typeface="+mj-lt"/>
                    <a:cs typeface="Arial" pitchFamily="34" charset="0"/>
                  </a:rPr>
                  <a:t>(3) </a:t>
                </a:r>
                <a:r>
                  <a:rPr lang="en-US" dirty="0">
                    <a:latin typeface="+mj-lt"/>
                  </a:rPr>
                  <a:t>Ensure linkage to health, mental health services and specialty care.</a:t>
                </a:r>
              </a:p>
              <a:p>
                <a:pPr lvl="0"/>
                <a:endParaRPr lang="en-US" kern="0" dirty="0">
                  <a:solidFill>
                    <a:schemeClr val="tx1">
                      <a:lumMod val="85000"/>
                      <a:lumOff val="15000"/>
                    </a:schemeClr>
                  </a:solidFill>
                  <a:latin typeface="Arial" pitchFamily="34" charset="0"/>
                  <a:cs typeface="Arial" pitchFamily="34" charset="0"/>
                </a:endParaRPr>
              </a:p>
            </p:txBody>
          </p:sp>
          <p:sp>
            <p:nvSpPr>
              <p:cNvPr id="12" name="TextBox 11"/>
              <p:cNvSpPr txBox="1"/>
              <p:nvPr/>
            </p:nvSpPr>
            <p:spPr>
              <a:xfrm>
                <a:off x="559930" y="3010354"/>
                <a:ext cx="3031172" cy="1221694"/>
              </a:xfrm>
              <a:prstGeom prst="rect">
                <a:avLst/>
              </a:prstGeom>
              <a:noFill/>
            </p:spPr>
            <p:txBody>
              <a:bodyPr wrap="square" rtlCol="0">
                <a:spAutoFit/>
              </a:bodyPr>
              <a:lstStyle/>
              <a:p>
                <a:r>
                  <a:rPr lang="en-US" kern="0" dirty="0">
                    <a:solidFill>
                      <a:schemeClr val="tx1">
                        <a:lumMod val="85000"/>
                        <a:lumOff val="15000"/>
                      </a:schemeClr>
                    </a:solidFill>
                    <a:latin typeface="+mj-lt"/>
                    <a:cs typeface="Arial" pitchFamily="34" charset="0"/>
                  </a:rPr>
                  <a:t>(2) </a:t>
                </a:r>
                <a:r>
                  <a:rPr lang="en-US" dirty="0">
                    <a:latin typeface="+mj-lt"/>
                  </a:rPr>
                  <a:t>Ensure clients are maintaining medication and treatment regimens.</a:t>
                </a:r>
              </a:p>
              <a:p>
                <a:pPr lvl="0"/>
                <a:endParaRPr lang="en-US" kern="0" dirty="0">
                  <a:solidFill>
                    <a:schemeClr val="tx1">
                      <a:lumMod val="85000"/>
                      <a:lumOff val="15000"/>
                    </a:schemeClr>
                  </a:solidFill>
                  <a:latin typeface="Arial" pitchFamily="34" charset="0"/>
                  <a:cs typeface="Arial" pitchFamily="34" charset="0"/>
                </a:endParaRPr>
              </a:p>
            </p:txBody>
          </p:sp>
        </p:grpSp>
        <p:cxnSp>
          <p:nvCxnSpPr>
            <p:cNvPr id="8" name="Straight Connector 7"/>
            <p:cNvCxnSpPr/>
            <p:nvPr/>
          </p:nvCxnSpPr>
          <p:spPr>
            <a:xfrm rot="5400000">
              <a:off x="5303510" y="3657600"/>
              <a:ext cx="35052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8" name="Title 1"/>
          <p:cNvSpPr txBox="1">
            <a:spLocks noGrp="1"/>
          </p:cNvSpPr>
          <p:nvPr>
            <p:ph type="title"/>
          </p:nvPr>
        </p:nvSpPr>
        <p:spPr>
          <a:xfrm>
            <a:off x="40921" y="50051"/>
            <a:ext cx="9144000" cy="6652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lumMod val="60000"/>
                    <a:lumOff val="40000"/>
                  </a:schemeClr>
                </a:solidFill>
              </a:rPr>
              <a:t>What does whatever it takes mean in ICMS?</a:t>
            </a:r>
          </a:p>
        </p:txBody>
      </p:sp>
      <p:pic>
        <p:nvPicPr>
          <p:cNvPr id="29" name="Content Placeholder 3"/>
          <p:cNvPicPr>
            <a:picLocks noChangeAspect="1"/>
          </p:cNvPicPr>
          <p:nvPr/>
        </p:nvPicPr>
        <p:blipFill>
          <a:blip r:embed="rId2"/>
          <a:stretch>
            <a:fillRect/>
          </a:stretch>
        </p:blipFill>
        <p:spPr>
          <a:xfrm>
            <a:off x="11506873" y="6283602"/>
            <a:ext cx="472829" cy="380932"/>
          </a:xfrm>
          <a:prstGeom prst="rect">
            <a:avLst/>
          </a:prstGeom>
        </p:spPr>
      </p:pic>
      <p:pic>
        <p:nvPicPr>
          <p:cNvPr id="30" name="Picture 29"/>
          <p:cNvPicPr>
            <a:picLocks noChangeAspect="1"/>
          </p:cNvPicPr>
          <p:nvPr/>
        </p:nvPicPr>
        <p:blipFill>
          <a:blip r:embed="rId3"/>
          <a:stretch>
            <a:fillRect/>
          </a:stretch>
        </p:blipFill>
        <p:spPr>
          <a:xfrm>
            <a:off x="10771639" y="6283602"/>
            <a:ext cx="500788" cy="441078"/>
          </a:xfrm>
          <a:prstGeom prst="rect">
            <a:avLst/>
          </a:prstGeom>
        </p:spPr>
      </p:pic>
      <p:sp>
        <p:nvSpPr>
          <p:cNvPr id="2" name="Rectangle 1">
            <a:extLst>
              <a:ext uri="{FF2B5EF4-FFF2-40B4-BE49-F238E27FC236}">
                <a16:creationId xmlns:a16="http://schemas.microsoft.com/office/drawing/2014/main" id="{F6C4E566-4D95-4827-B4C7-26EA03F5C9DD}"/>
              </a:ext>
            </a:extLst>
          </p:cNvPr>
          <p:cNvSpPr/>
          <p:nvPr/>
        </p:nvSpPr>
        <p:spPr>
          <a:xfrm>
            <a:off x="745672" y="5678239"/>
            <a:ext cx="9067799" cy="830997"/>
          </a:xfrm>
          <a:prstGeom prst="rect">
            <a:avLst/>
          </a:prstGeom>
        </p:spPr>
        <p:txBody>
          <a:bodyPr wrap="square">
            <a:spAutoFit/>
          </a:bodyPr>
          <a:lstStyle/>
          <a:p>
            <a:pPr algn="ctr"/>
            <a:r>
              <a:rPr lang="en-US" sz="2400" dirty="0"/>
              <a:t>Monitor and follow-up with clients and communicate clients needs</a:t>
            </a:r>
          </a:p>
        </p:txBody>
      </p:sp>
    </p:spTree>
    <p:extLst>
      <p:ext uri="{BB962C8B-B14F-4D97-AF65-F5344CB8AC3E}">
        <p14:creationId xmlns:p14="http://schemas.microsoft.com/office/powerpoint/2010/main" val="63344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304800"/>
            <a:ext cx="8305800" cy="6172200"/>
          </a:xfrm>
        </p:spPr>
        <p:txBody>
          <a:bodyPr>
            <a:normAutofit/>
          </a:bodyPr>
          <a:lstStyle/>
          <a:p>
            <a:pPr>
              <a:spcAft>
                <a:spcPts val="1800"/>
              </a:spcAft>
            </a:pPr>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r>
              <a:rPr lang="en-US" sz="2800" b="1" dirty="0">
                <a:latin typeface="+mn-lt"/>
                <a:cs typeface="Arial" pitchFamily="34" charset="0"/>
              </a:rPr>
              <a:t/>
            </a:r>
            <a:br>
              <a:rPr lang="en-US" sz="2800" b="1" dirty="0">
                <a:latin typeface="+mn-lt"/>
                <a:cs typeface="Arial" pitchFamily="34" charset="0"/>
              </a:rPr>
            </a:br>
            <a:r>
              <a:rPr lang="en-US" sz="2800" b="1" dirty="0">
                <a:latin typeface="+mn-lt"/>
                <a:cs typeface="Arial" pitchFamily="34" charset="0"/>
              </a:rPr>
              <a:t/>
            </a:r>
            <a:br>
              <a:rPr lang="en-US" sz="2800" b="1" dirty="0">
                <a:latin typeface="+mn-lt"/>
                <a:cs typeface="Arial" pitchFamily="34" charset="0"/>
              </a:rPr>
            </a:br>
            <a:r>
              <a:rPr lang="en-US" sz="2800" b="1" dirty="0">
                <a:latin typeface="+mn-lt"/>
                <a:cs typeface="Arial" pitchFamily="34" charset="0"/>
              </a:rPr>
              <a:t/>
            </a:r>
            <a:br>
              <a:rPr lang="en-US" sz="2800" b="1" dirty="0">
                <a:latin typeface="+mn-lt"/>
                <a:cs typeface="Arial" pitchFamily="34" charset="0"/>
              </a:rPr>
            </a:br>
            <a:r>
              <a:rPr lang="en-US" sz="2400" b="1" dirty="0"/>
              <a:t>Integrating Substance Use, Mental Health, and Primary Care Services in Our Communities:  Arlington Square</a:t>
            </a:r>
            <a:r>
              <a:rPr lang="en-US" sz="2400" b="1" dirty="0">
                <a:latin typeface="+mn-lt"/>
                <a:cs typeface="Arial" pitchFamily="34" charset="0"/>
              </a:rPr>
              <a:t/>
            </a:r>
            <a:br>
              <a:rPr lang="en-US" sz="2400" b="1" dirty="0">
                <a:latin typeface="+mn-lt"/>
                <a:cs typeface="Arial" pitchFamily="34" charset="0"/>
              </a:rPr>
            </a:br>
            <a:r>
              <a:rPr lang="en-US" sz="2400" b="1" dirty="0">
                <a:latin typeface="+mn-lt"/>
                <a:cs typeface="Arial" pitchFamily="34" charset="0"/>
              </a:rPr>
              <a:t/>
            </a:r>
            <a:br>
              <a:rPr lang="en-US" sz="2400" b="1" dirty="0">
                <a:latin typeface="+mn-lt"/>
                <a:cs typeface="Arial" pitchFamily="34" charset="0"/>
              </a:rPr>
            </a:br>
            <a:endParaRPr lang="en-US" sz="2400" dirty="0">
              <a:latin typeface="+mn-lt"/>
              <a:cs typeface="Arial" pitchFamily="34" charset="0"/>
            </a:endParaRPr>
          </a:p>
        </p:txBody>
      </p:sp>
      <p:sp>
        <p:nvSpPr>
          <p:cNvPr id="4" name="Rectangle 4"/>
          <p:cNvSpPr>
            <a:spLocks noChangeArrowheads="1"/>
          </p:cNvSpPr>
          <p:nvPr/>
        </p:nvSpPr>
        <p:spPr bwMode="auto">
          <a:xfrm>
            <a:off x="1905000" y="3124200"/>
            <a:ext cx="8153400" cy="76200"/>
          </a:xfrm>
          <a:prstGeom prst="rect">
            <a:avLst/>
          </a:prstGeom>
          <a:solidFill>
            <a:schemeClr val="tx1"/>
          </a:solidFill>
          <a:ln w="9525">
            <a:noFill/>
            <a:miter lim="800000"/>
            <a:headEnd/>
            <a:tailEnd/>
          </a:ln>
        </p:spPr>
        <p:txBody>
          <a:bodyPr wrap="none" anchor="ctr"/>
          <a:lstStyle/>
          <a:p>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75" y="658583"/>
            <a:ext cx="3476625" cy="2341791"/>
          </a:xfrm>
          <a:prstGeom prst="rect">
            <a:avLst/>
          </a:prstGeom>
        </p:spPr>
      </p:pic>
      <p:sp>
        <p:nvSpPr>
          <p:cNvPr id="5" name="Slide Number Placeholder 4">
            <a:extLst>
              <a:ext uri="{FF2B5EF4-FFF2-40B4-BE49-F238E27FC236}">
                <a16:creationId xmlns:a16="http://schemas.microsoft.com/office/drawing/2014/main" id="{053033C4-A90C-4E0C-B69D-0FAC472B9571}"/>
              </a:ext>
            </a:extLst>
          </p:cNvPr>
          <p:cNvSpPr>
            <a:spLocks noGrp="1"/>
          </p:cNvSpPr>
          <p:nvPr>
            <p:ph type="sldNum" sz="quarter" idx="12"/>
          </p:nvPr>
        </p:nvSpPr>
        <p:spPr/>
        <p:txBody>
          <a:bodyPr/>
          <a:lstStyle/>
          <a:p>
            <a:fld id="{BFBDBA75-E85B-48D2-849D-AF13EBCECFB4}" type="slidenum">
              <a:rPr lang="en-US" smtClean="0"/>
              <a:t>12</a:t>
            </a:fld>
            <a:endParaRPr lang="en-US"/>
          </a:p>
        </p:txBody>
      </p:sp>
    </p:spTree>
    <p:extLst>
      <p:ext uri="{BB962C8B-B14F-4D97-AF65-F5344CB8AC3E}">
        <p14:creationId xmlns:p14="http://schemas.microsoft.com/office/powerpoint/2010/main" val="24775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209800" y="609600"/>
          <a:ext cx="7772400" cy="598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D5FD58D-0BB7-4499-B862-7DE1ECA08627}"/>
              </a:ext>
            </a:extLst>
          </p:cNvPr>
          <p:cNvSpPr>
            <a:spLocks noGrp="1"/>
          </p:cNvSpPr>
          <p:nvPr>
            <p:ph type="sldNum" sz="quarter" idx="12"/>
          </p:nvPr>
        </p:nvSpPr>
        <p:spPr/>
        <p:txBody>
          <a:bodyPr/>
          <a:lstStyle/>
          <a:p>
            <a:fld id="{BFBDBA75-E85B-48D2-849D-AF13EBCECFB4}" type="slidenum">
              <a:rPr lang="en-US" smtClean="0"/>
              <a:t>13</a:t>
            </a:fld>
            <a:endParaRPr lang="en-US"/>
          </a:p>
        </p:txBody>
      </p:sp>
    </p:spTree>
    <p:extLst>
      <p:ext uri="{BB962C8B-B14F-4D97-AF65-F5344CB8AC3E}">
        <p14:creationId xmlns:p14="http://schemas.microsoft.com/office/powerpoint/2010/main" val="32495672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060621"/>
            <a:ext cx="8229600" cy="4065543"/>
          </a:xfrm>
        </p:spPr>
        <p:txBody>
          <a:bodyPr/>
          <a:lstStyle/>
          <a:p>
            <a:r>
              <a:rPr lang="en-US" dirty="0"/>
              <a:t>Project Based Permanent Supportive Housing</a:t>
            </a:r>
          </a:p>
          <a:p>
            <a:r>
              <a:rPr lang="en-US" dirty="0"/>
              <a:t>TPC is providing ICMS and Housing FSP services on site</a:t>
            </a:r>
          </a:p>
          <a:p>
            <a:r>
              <a:rPr lang="en-US" dirty="0"/>
              <a:t>Leased up in August 2017</a:t>
            </a:r>
          </a:p>
          <a:p>
            <a:r>
              <a:rPr lang="en-US" dirty="0"/>
              <a:t>46 units</a:t>
            </a:r>
          </a:p>
          <a:p>
            <a:r>
              <a:rPr lang="en-US" dirty="0"/>
              <a:t>Mixed population – </a:t>
            </a:r>
          </a:p>
          <a:p>
            <a:pPr lvl="1"/>
            <a:r>
              <a:rPr lang="en-US" dirty="0"/>
              <a:t>Veterans</a:t>
            </a:r>
          </a:p>
          <a:p>
            <a:pPr lvl="1"/>
            <a:r>
              <a:rPr lang="en-US" dirty="0"/>
              <a:t>High Utilizers of DMH and DHS</a:t>
            </a:r>
          </a:p>
          <a:p>
            <a:pPr lvl="1"/>
            <a:r>
              <a:rPr lang="en-US" dirty="0"/>
              <a:t>HOPWA</a:t>
            </a:r>
          </a:p>
        </p:txBody>
      </p:sp>
      <p:sp>
        <p:nvSpPr>
          <p:cNvPr id="4" name="Title 40"/>
          <p:cNvSpPr txBox="1">
            <a:spLocks/>
          </p:cNvSpPr>
          <p:nvPr/>
        </p:nvSpPr>
        <p:spPr bwMode="auto">
          <a:xfrm>
            <a:off x="1981200" y="137319"/>
            <a:ext cx="8382000" cy="914400"/>
          </a:xfrm>
          <a:prstGeom prst="rect">
            <a:avLst/>
          </a:prstGeom>
          <a:solidFill>
            <a:srgbClr val="3399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kern="0" dirty="0">
                <a:solidFill>
                  <a:srgbClr val="1F497D"/>
                </a:solidFill>
              </a:rPr>
              <a:t>ARLINGTON SQUARE</a:t>
            </a:r>
          </a:p>
        </p:txBody>
      </p:sp>
      <p:sp>
        <p:nvSpPr>
          <p:cNvPr id="6" name="Title 1"/>
          <p:cNvSpPr txBox="1">
            <a:spLocks/>
          </p:cNvSpPr>
          <p:nvPr/>
        </p:nvSpPr>
        <p:spPr>
          <a:xfrm>
            <a:off x="2057400" y="1156258"/>
            <a:ext cx="8229600" cy="707580"/>
          </a:xfrm>
          <a:prstGeom prst="rect">
            <a:avLst/>
          </a:prstGeom>
          <a:solidFill>
            <a:srgbClr val="92D050"/>
          </a:solidFill>
          <a:ln>
            <a:solidFill>
              <a:schemeClr val="tx1"/>
            </a:solidFill>
          </a:ln>
        </p:spPr>
        <p:txBody>
          <a:bodyPr vert="horz" lIns="91440" tIns="45720" rIns="91440" bIns="45720" rtlCol="0" anchor="ctr">
            <a:normAutofit/>
          </a:bodyPr>
          <a:lstStyle/>
          <a:p>
            <a:pPr algn="ctr">
              <a:spcBef>
                <a:spcPct val="0"/>
              </a:spcBef>
              <a:defRPr/>
            </a:pPr>
            <a:r>
              <a:rPr lang="en-US" sz="3200" b="1" dirty="0">
                <a:solidFill>
                  <a:prstClr val="black"/>
                </a:solidFill>
                <a:cs typeface="Arial" pitchFamily="34" charset="0"/>
              </a:rPr>
              <a:t>Population</a:t>
            </a:r>
          </a:p>
        </p:txBody>
      </p:sp>
      <p:sp>
        <p:nvSpPr>
          <p:cNvPr id="2" name="Slide Number Placeholder 1">
            <a:extLst>
              <a:ext uri="{FF2B5EF4-FFF2-40B4-BE49-F238E27FC236}">
                <a16:creationId xmlns:a16="http://schemas.microsoft.com/office/drawing/2014/main" id="{39CBAB92-F85F-4587-9B3F-203632F880C8}"/>
              </a:ext>
            </a:extLst>
          </p:cNvPr>
          <p:cNvSpPr>
            <a:spLocks noGrp="1"/>
          </p:cNvSpPr>
          <p:nvPr>
            <p:ph type="sldNum" sz="quarter" idx="12"/>
          </p:nvPr>
        </p:nvSpPr>
        <p:spPr/>
        <p:txBody>
          <a:bodyPr/>
          <a:lstStyle/>
          <a:p>
            <a:fld id="{BFBDBA75-E85B-48D2-849D-AF13EBCECFB4}" type="slidenum">
              <a:rPr lang="en-US" smtClean="0"/>
              <a:t>14</a:t>
            </a:fld>
            <a:endParaRPr lang="en-US"/>
          </a:p>
        </p:txBody>
      </p:sp>
    </p:spTree>
    <p:extLst>
      <p:ext uri="{BB962C8B-B14F-4D97-AF65-F5344CB8AC3E}">
        <p14:creationId xmlns:p14="http://schemas.microsoft.com/office/powerpoint/2010/main" val="334688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8704" y="1519708"/>
            <a:ext cx="6693104" cy="5051737"/>
          </a:xfrm>
          <a:prstGeom prst="rect">
            <a:avLst/>
          </a:prstGeom>
        </p:spPr>
      </p:pic>
      <p:sp>
        <p:nvSpPr>
          <p:cNvPr id="5" name="Title 40"/>
          <p:cNvSpPr txBox="1">
            <a:spLocks/>
          </p:cNvSpPr>
          <p:nvPr/>
        </p:nvSpPr>
        <p:spPr bwMode="auto">
          <a:xfrm>
            <a:off x="1931294" y="317623"/>
            <a:ext cx="8382000" cy="914400"/>
          </a:xfrm>
          <a:prstGeom prst="rect">
            <a:avLst/>
          </a:prstGeom>
          <a:solidFill>
            <a:srgbClr val="3399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kern="0" dirty="0">
                <a:solidFill>
                  <a:srgbClr val="1F497D"/>
                </a:solidFill>
              </a:rPr>
              <a:t>ARLINGTON SQUARE</a:t>
            </a:r>
          </a:p>
        </p:txBody>
      </p:sp>
      <p:sp>
        <p:nvSpPr>
          <p:cNvPr id="3" name="Slide Number Placeholder 2">
            <a:extLst>
              <a:ext uri="{FF2B5EF4-FFF2-40B4-BE49-F238E27FC236}">
                <a16:creationId xmlns:a16="http://schemas.microsoft.com/office/drawing/2014/main" id="{133FB82A-CBE9-438C-BAAB-28E3CA01A1FE}"/>
              </a:ext>
            </a:extLst>
          </p:cNvPr>
          <p:cNvSpPr>
            <a:spLocks noGrp="1"/>
          </p:cNvSpPr>
          <p:nvPr>
            <p:ph type="sldNum" sz="quarter" idx="12"/>
          </p:nvPr>
        </p:nvSpPr>
        <p:spPr/>
        <p:txBody>
          <a:bodyPr/>
          <a:lstStyle/>
          <a:p>
            <a:fld id="{BFBDBA75-E85B-48D2-849D-AF13EBCECFB4}" type="slidenum">
              <a:rPr lang="en-US" smtClean="0"/>
              <a:t>15</a:t>
            </a:fld>
            <a:endParaRPr lang="en-US"/>
          </a:p>
        </p:txBody>
      </p:sp>
    </p:spTree>
    <p:extLst>
      <p:ext uri="{BB962C8B-B14F-4D97-AF65-F5344CB8AC3E}">
        <p14:creationId xmlns:p14="http://schemas.microsoft.com/office/powerpoint/2010/main" val="243015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606" y="2656727"/>
            <a:ext cx="4322243" cy="35922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587" y="3309871"/>
            <a:ext cx="4114799" cy="3316310"/>
          </a:xfrm>
          <a:prstGeom prst="rect">
            <a:avLst/>
          </a:prstGeom>
        </p:spPr>
      </p:pic>
      <p:sp>
        <p:nvSpPr>
          <p:cNvPr id="4" name="TextBox 3"/>
          <p:cNvSpPr txBox="1"/>
          <p:nvPr/>
        </p:nvSpPr>
        <p:spPr>
          <a:xfrm>
            <a:off x="3030828" y="991673"/>
            <a:ext cx="1880316" cy="369332"/>
          </a:xfrm>
          <a:prstGeom prst="rect">
            <a:avLst/>
          </a:prstGeom>
          <a:noFill/>
        </p:spPr>
        <p:txBody>
          <a:bodyPr wrap="square" rtlCol="0">
            <a:spAutoFit/>
          </a:bodyPr>
          <a:lstStyle/>
          <a:p>
            <a:endParaRPr lang="en-US" dirty="0"/>
          </a:p>
        </p:txBody>
      </p:sp>
      <p:sp>
        <p:nvSpPr>
          <p:cNvPr id="5" name="Title 40"/>
          <p:cNvSpPr txBox="1">
            <a:spLocks/>
          </p:cNvSpPr>
          <p:nvPr/>
        </p:nvSpPr>
        <p:spPr bwMode="auto">
          <a:xfrm>
            <a:off x="1981200" y="137319"/>
            <a:ext cx="8382000" cy="725566"/>
          </a:xfrm>
          <a:prstGeom prst="rect">
            <a:avLst/>
          </a:prstGeom>
          <a:solidFill>
            <a:srgbClr val="3399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kern="0" dirty="0">
                <a:solidFill>
                  <a:srgbClr val="1F497D"/>
                </a:solidFill>
              </a:rPr>
              <a:t>ARLINGTON SQUARE</a:t>
            </a:r>
          </a:p>
        </p:txBody>
      </p:sp>
      <p:sp>
        <p:nvSpPr>
          <p:cNvPr id="6" name="Title 40"/>
          <p:cNvSpPr txBox="1">
            <a:spLocks/>
          </p:cNvSpPr>
          <p:nvPr/>
        </p:nvSpPr>
        <p:spPr bwMode="auto">
          <a:xfrm>
            <a:off x="1981200" y="862885"/>
            <a:ext cx="83820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71500" fontAlgn="base">
              <a:spcBef>
                <a:spcPct val="0"/>
              </a:spcBef>
              <a:spcAft>
                <a:spcPct val="0"/>
              </a:spcAft>
              <a:buFont typeface="Arial" panose="020B0604020202020204" pitchFamily="34" charset="0"/>
              <a:buChar char="•"/>
              <a:defRPr/>
            </a:pPr>
            <a:r>
              <a:rPr lang="en-US" sz="2400" kern="0" dirty="0"/>
              <a:t>Developer: ACOF</a:t>
            </a:r>
          </a:p>
          <a:p>
            <a:pPr marL="571500" indent="-571500" fontAlgn="base">
              <a:spcBef>
                <a:spcPct val="0"/>
              </a:spcBef>
              <a:spcAft>
                <a:spcPct val="0"/>
              </a:spcAft>
              <a:buFont typeface="Arial" panose="020B0604020202020204" pitchFamily="34" charset="0"/>
              <a:buChar char="•"/>
              <a:defRPr/>
            </a:pPr>
            <a:r>
              <a:rPr lang="en-US" sz="2400" kern="0" dirty="0"/>
              <a:t>Location: Venice and Arlington Ave</a:t>
            </a:r>
          </a:p>
          <a:p>
            <a:pPr marL="571500" indent="-571500" fontAlgn="base">
              <a:spcBef>
                <a:spcPct val="0"/>
              </a:spcBef>
              <a:spcAft>
                <a:spcPct val="0"/>
              </a:spcAft>
              <a:buFont typeface="Arial" panose="020B0604020202020204" pitchFamily="34" charset="0"/>
              <a:buChar char="•"/>
              <a:defRPr/>
            </a:pPr>
            <a:r>
              <a:rPr lang="en-US" sz="2400" kern="0" dirty="0"/>
              <a:t>Property Management: Barker</a:t>
            </a:r>
          </a:p>
        </p:txBody>
      </p:sp>
      <p:sp>
        <p:nvSpPr>
          <p:cNvPr id="7" name="Slide Number Placeholder 6">
            <a:extLst>
              <a:ext uri="{FF2B5EF4-FFF2-40B4-BE49-F238E27FC236}">
                <a16:creationId xmlns:a16="http://schemas.microsoft.com/office/drawing/2014/main" id="{E1C0F0FC-6607-40A8-8EBC-BBFBA0C08BCC}"/>
              </a:ext>
            </a:extLst>
          </p:cNvPr>
          <p:cNvSpPr>
            <a:spLocks noGrp="1"/>
          </p:cNvSpPr>
          <p:nvPr>
            <p:ph type="sldNum" sz="quarter" idx="12"/>
          </p:nvPr>
        </p:nvSpPr>
        <p:spPr/>
        <p:txBody>
          <a:bodyPr/>
          <a:lstStyle/>
          <a:p>
            <a:fld id="{BFBDBA75-E85B-48D2-849D-AF13EBCECFB4}" type="slidenum">
              <a:rPr lang="en-US" smtClean="0"/>
              <a:t>16</a:t>
            </a:fld>
            <a:endParaRPr lang="en-US"/>
          </a:p>
        </p:txBody>
      </p:sp>
    </p:spTree>
    <p:extLst>
      <p:ext uri="{BB962C8B-B14F-4D97-AF65-F5344CB8AC3E}">
        <p14:creationId xmlns:p14="http://schemas.microsoft.com/office/powerpoint/2010/main" val="43461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102477"/>
            <a:ext cx="8229600" cy="4525963"/>
          </a:xfrm>
        </p:spPr>
        <p:txBody>
          <a:bodyPr>
            <a:normAutofit/>
          </a:bodyPr>
          <a:lstStyle/>
          <a:p>
            <a:r>
              <a:rPr lang="en-US" sz="2800" dirty="0"/>
              <a:t>2 Case managers only providers on site</a:t>
            </a:r>
          </a:p>
          <a:p>
            <a:r>
              <a:rPr lang="en-US" sz="2800" dirty="0"/>
              <a:t>In first 6 months – 24 hospitalizations, most were psychiatric</a:t>
            </a:r>
          </a:p>
          <a:p>
            <a:r>
              <a:rPr lang="en-US" sz="2800" dirty="0"/>
              <a:t>2 incarcerations</a:t>
            </a:r>
          </a:p>
          <a:p>
            <a:r>
              <a:rPr lang="en-US" sz="2800" dirty="0"/>
              <a:t>2  situations in which staff found tenants deceased in apartment</a:t>
            </a:r>
          </a:p>
          <a:p>
            <a:r>
              <a:rPr lang="en-US" sz="2800" dirty="0"/>
              <a:t>2 restraining orders against friends entering unit without permission - destroying unit</a:t>
            </a:r>
          </a:p>
        </p:txBody>
      </p:sp>
      <p:sp>
        <p:nvSpPr>
          <p:cNvPr id="6" name="Title 40"/>
          <p:cNvSpPr txBox="1">
            <a:spLocks/>
          </p:cNvSpPr>
          <p:nvPr/>
        </p:nvSpPr>
        <p:spPr bwMode="auto">
          <a:xfrm>
            <a:off x="1981200" y="137319"/>
            <a:ext cx="8382000" cy="914400"/>
          </a:xfrm>
          <a:prstGeom prst="rect">
            <a:avLst/>
          </a:prstGeom>
          <a:solidFill>
            <a:srgbClr val="3399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kern="0" dirty="0">
                <a:solidFill>
                  <a:srgbClr val="1F497D"/>
                </a:solidFill>
              </a:rPr>
              <a:t>ARLINGTON SQUARE</a:t>
            </a:r>
          </a:p>
        </p:txBody>
      </p:sp>
      <p:sp>
        <p:nvSpPr>
          <p:cNvPr id="5" name="Title 1"/>
          <p:cNvSpPr txBox="1">
            <a:spLocks/>
          </p:cNvSpPr>
          <p:nvPr/>
        </p:nvSpPr>
        <p:spPr>
          <a:xfrm>
            <a:off x="1981200" y="1155128"/>
            <a:ext cx="8305800" cy="707580"/>
          </a:xfrm>
          <a:prstGeom prst="rect">
            <a:avLst/>
          </a:prstGeom>
          <a:solidFill>
            <a:srgbClr val="92D050"/>
          </a:solidFill>
          <a:ln>
            <a:solidFill>
              <a:schemeClr val="tx1"/>
            </a:solidFill>
          </a:ln>
        </p:spPr>
        <p:txBody>
          <a:bodyPr vert="horz" lIns="91440" tIns="45720" rIns="91440" bIns="45720" rtlCol="0" anchor="ctr">
            <a:normAutofit/>
          </a:bodyPr>
          <a:lstStyle/>
          <a:p>
            <a:pPr algn="ctr">
              <a:spcBef>
                <a:spcPct val="0"/>
              </a:spcBef>
              <a:defRPr/>
            </a:pPr>
            <a:r>
              <a:rPr lang="en-US" sz="3200" dirty="0">
                <a:solidFill>
                  <a:prstClr val="black"/>
                </a:solidFill>
                <a:cs typeface="Arial" pitchFamily="34" charset="0"/>
              </a:rPr>
              <a:t>BEFORE INTERGRATED SERVICES</a:t>
            </a:r>
          </a:p>
        </p:txBody>
      </p:sp>
      <p:sp>
        <p:nvSpPr>
          <p:cNvPr id="2" name="Slide Number Placeholder 1">
            <a:extLst>
              <a:ext uri="{FF2B5EF4-FFF2-40B4-BE49-F238E27FC236}">
                <a16:creationId xmlns:a16="http://schemas.microsoft.com/office/drawing/2014/main" id="{424D8A52-41A9-4273-B567-48F6FCA25EC7}"/>
              </a:ext>
            </a:extLst>
          </p:cNvPr>
          <p:cNvSpPr>
            <a:spLocks noGrp="1"/>
          </p:cNvSpPr>
          <p:nvPr>
            <p:ph type="sldNum" sz="quarter" idx="12"/>
          </p:nvPr>
        </p:nvSpPr>
        <p:spPr/>
        <p:txBody>
          <a:bodyPr/>
          <a:lstStyle/>
          <a:p>
            <a:fld id="{BFBDBA75-E85B-48D2-849D-AF13EBCECFB4}" type="slidenum">
              <a:rPr lang="en-US" smtClean="0"/>
              <a:t>17</a:t>
            </a:fld>
            <a:endParaRPr lang="en-US"/>
          </a:p>
        </p:txBody>
      </p:sp>
    </p:spTree>
    <p:extLst>
      <p:ext uri="{BB962C8B-B14F-4D97-AF65-F5344CB8AC3E}">
        <p14:creationId xmlns:p14="http://schemas.microsoft.com/office/powerpoint/2010/main" val="412242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167832"/>
            <a:ext cx="8229600" cy="4525963"/>
          </a:xfrm>
        </p:spPr>
        <p:txBody>
          <a:bodyPr>
            <a:normAutofit/>
          </a:bodyPr>
          <a:lstStyle/>
          <a:p>
            <a:r>
              <a:rPr lang="en-US" sz="2800" dirty="0"/>
              <a:t>ICMS is present full time onsite</a:t>
            </a:r>
          </a:p>
          <a:p>
            <a:r>
              <a:rPr lang="en-US" sz="2800" dirty="0"/>
              <a:t>Housing FSP– psychiatrist onsite weekly</a:t>
            </a:r>
          </a:p>
          <a:p>
            <a:r>
              <a:rPr lang="en-US" sz="2800" dirty="0"/>
              <a:t>CENS (Client Engagement and Navigation Services) on site weekly</a:t>
            </a:r>
          </a:p>
          <a:p>
            <a:r>
              <a:rPr lang="en-US" sz="2800" dirty="0"/>
              <a:t>The VALOR program is also on site weekly to provide mental health services to Veterans</a:t>
            </a:r>
          </a:p>
          <a:p>
            <a:r>
              <a:rPr lang="en-US" sz="2800" dirty="0"/>
              <a:t>DHS HFH Nurse –doing psychoeducation around medical symptoms and connection to Primary Care Services.</a:t>
            </a:r>
          </a:p>
          <a:p>
            <a:endParaRPr lang="en-US" dirty="0"/>
          </a:p>
        </p:txBody>
      </p:sp>
      <p:sp>
        <p:nvSpPr>
          <p:cNvPr id="4" name="Title 40"/>
          <p:cNvSpPr txBox="1">
            <a:spLocks noGrp="1"/>
          </p:cNvSpPr>
          <p:nvPr>
            <p:ph type="title"/>
          </p:nvPr>
        </p:nvSpPr>
        <p:spPr bwMode="auto">
          <a:xfrm>
            <a:off x="1981200" y="197365"/>
            <a:ext cx="8229600" cy="884460"/>
          </a:xfrm>
          <a:prstGeom prst="rect">
            <a:avLst/>
          </a:prstGeom>
          <a:solidFill>
            <a:srgbClr val="3399FF"/>
          </a:solidFill>
          <a:ln w="9525">
            <a:solidFill>
              <a:schemeClr val="tx1"/>
            </a:solidFill>
            <a:miter lim="800000"/>
            <a:headEnd/>
            <a:tailEnd/>
          </a:ln>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defRPr/>
            </a:pPr>
            <a:r>
              <a:rPr lang="en-US" sz="4800" b="1" kern="0" dirty="0">
                <a:solidFill>
                  <a:srgbClr val="1F497D"/>
                </a:solidFill>
              </a:rPr>
              <a:t>ARLINGTON SQUARE</a:t>
            </a:r>
          </a:p>
        </p:txBody>
      </p:sp>
      <p:sp>
        <p:nvSpPr>
          <p:cNvPr id="5" name="Title 1"/>
          <p:cNvSpPr txBox="1">
            <a:spLocks/>
          </p:cNvSpPr>
          <p:nvPr/>
        </p:nvSpPr>
        <p:spPr>
          <a:xfrm>
            <a:off x="1981200" y="1155128"/>
            <a:ext cx="8305800" cy="707580"/>
          </a:xfrm>
          <a:prstGeom prst="rect">
            <a:avLst/>
          </a:prstGeom>
          <a:solidFill>
            <a:srgbClr val="92D050"/>
          </a:solidFill>
          <a:ln>
            <a:solidFill>
              <a:schemeClr val="tx1"/>
            </a:solidFill>
          </a:ln>
        </p:spPr>
        <p:txBody>
          <a:bodyPr vert="horz" lIns="91440" tIns="45720" rIns="91440" bIns="45720" rtlCol="0" anchor="ctr">
            <a:normAutofit/>
          </a:bodyPr>
          <a:lstStyle/>
          <a:p>
            <a:pPr algn="ctr">
              <a:spcBef>
                <a:spcPct val="0"/>
              </a:spcBef>
              <a:defRPr/>
            </a:pPr>
            <a:r>
              <a:rPr lang="en-US" sz="3200" dirty="0">
                <a:solidFill>
                  <a:prstClr val="black"/>
                </a:solidFill>
                <a:cs typeface="Arial" pitchFamily="34" charset="0"/>
              </a:rPr>
              <a:t>With Integrated Service Onsite</a:t>
            </a:r>
          </a:p>
        </p:txBody>
      </p:sp>
      <p:sp>
        <p:nvSpPr>
          <p:cNvPr id="2" name="Slide Number Placeholder 1">
            <a:extLst>
              <a:ext uri="{FF2B5EF4-FFF2-40B4-BE49-F238E27FC236}">
                <a16:creationId xmlns:a16="http://schemas.microsoft.com/office/drawing/2014/main" id="{C99317F8-D694-4549-BF27-F48D9735E95C}"/>
              </a:ext>
            </a:extLst>
          </p:cNvPr>
          <p:cNvSpPr>
            <a:spLocks noGrp="1"/>
          </p:cNvSpPr>
          <p:nvPr>
            <p:ph type="sldNum" sz="quarter" idx="12"/>
          </p:nvPr>
        </p:nvSpPr>
        <p:spPr/>
        <p:txBody>
          <a:bodyPr/>
          <a:lstStyle/>
          <a:p>
            <a:fld id="{BFBDBA75-E85B-48D2-849D-AF13EBCECFB4}" type="slidenum">
              <a:rPr lang="en-US" smtClean="0"/>
              <a:t>18</a:t>
            </a:fld>
            <a:endParaRPr lang="en-US"/>
          </a:p>
        </p:txBody>
      </p:sp>
    </p:spTree>
    <p:extLst>
      <p:ext uri="{BB962C8B-B14F-4D97-AF65-F5344CB8AC3E}">
        <p14:creationId xmlns:p14="http://schemas.microsoft.com/office/powerpoint/2010/main" val="317216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D713E4B-EC06-46F0-B28A-5625F6664A1D}"/>
              </a:ext>
            </a:extLst>
          </p:cNvPr>
          <p:cNvGraphicFramePr>
            <a:graphicFrameLocks noGrp="1"/>
          </p:cNvGraphicFramePr>
          <p:nvPr>
            <p:ph idx="1"/>
            <p:extLst>
              <p:ext uri="{D42A27DB-BD31-4B8C-83A1-F6EECF244321}">
                <p14:modId xmlns:p14="http://schemas.microsoft.com/office/powerpoint/2010/main" val="1719512668"/>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B3D6DC6-A436-463A-884E-BA3F7B416E41}"/>
              </a:ext>
            </a:extLst>
          </p:cNvPr>
          <p:cNvSpPr>
            <a:spLocks noGrp="1"/>
          </p:cNvSpPr>
          <p:nvPr>
            <p:ph type="sldNum" sz="quarter" idx="12"/>
          </p:nvPr>
        </p:nvSpPr>
        <p:spPr/>
        <p:txBody>
          <a:bodyPr/>
          <a:lstStyle/>
          <a:p>
            <a:fld id="{BFBDBA75-E85B-48D2-849D-AF13EBCECFB4}" type="slidenum">
              <a:rPr lang="en-US" smtClean="0"/>
              <a:t>19</a:t>
            </a:fld>
            <a:endParaRPr lang="en-US"/>
          </a:p>
        </p:txBody>
      </p:sp>
      <p:sp>
        <p:nvSpPr>
          <p:cNvPr id="6" name="Title 40">
            <a:extLst>
              <a:ext uri="{FF2B5EF4-FFF2-40B4-BE49-F238E27FC236}">
                <a16:creationId xmlns:a16="http://schemas.microsoft.com/office/drawing/2014/main" id="{AD9B4005-8E65-4793-90CC-C7153E5E8510}"/>
              </a:ext>
            </a:extLst>
          </p:cNvPr>
          <p:cNvSpPr txBox="1">
            <a:spLocks noGrp="1"/>
          </p:cNvSpPr>
          <p:nvPr>
            <p:ph type="title"/>
          </p:nvPr>
        </p:nvSpPr>
        <p:spPr bwMode="auto">
          <a:xfrm>
            <a:off x="1059212" y="235263"/>
            <a:ext cx="9132742" cy="828153"/>
          </a:xfrm>
          <a:prstGeom prst="rect">
            <a:avLst/>
          </a:prstGeom>
          <a:solidFill>
            <a:srgbClr val="3399FF"/>
          </a:solidFill>
          <a:ln w="9525">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gn="ctr" fontAlgn="base">
              <a:spcBef>
                <a:spcPct val="0"/>
              </a:spcBef>
              <a:spcAft>
                <a:spcPct val="0"/>
              </a:spcAft>
              <a:defRPr/>
            </a:pPr>
            <a:r>
              <a:rPr lang="en-US" sz="4800" b="1" kern="0" dirty="0">
                <a:solidFill>
                  <a:srgbClr val="1F497D"/>
                </a:solidFill>
              </a:rPr>
              <a:t>ARLINGTON SQUARE</a:t>
            </a:r>
          </a:p>
        </p:txBody>
      </p:sp>
      <p:sp>
        <p:nvSpPr>
          <p:cNvPr id="7" name="Title 1">
            <a:extLst>
              <a:ext uri="{FF2B5EF4-FFF2-40B4-BE49-F238E27FC236}">
                <a16:creationId xmlns:a16="http://schemas.microsoft.com/office/drawing/2014/main" id="{FDB03B8D-8CC0-4EE0-B597-D1F7BE6FAB6F}"/>
              </a:ext>
            </a:extLst>
          </p:cNvPr>
          <p:cNvSpPr txBox="1">
            <a:spLocks/>
          </p:cNvSpPr>
          <p:nvPr/>
        </p:nvSpPr>
        <p:spPr>
          <a:xfrm>
            <a:off x="1647041" y="1063416"/>
            <a:ext cx="8305800" cy="707580"/>
          </a:xfrm>
          <a:prstGeom prst="rect">
            <a:avLst/>
          </a:prstGeom>
          <a:solidFill>
            <a:srgbClr val="92D050"/>
          </a:solidFill>
          <a:ln>
            <a:solidFill>
              <a:schemeClr val="tx1"/>
            </a:solidFill>
          </a:ln>
        </p:spPr>
        <p:txBody>
          <a:bodyPr vert="horz" lIns="91440" tIns="45720" rIns="91440" bIns="45720" rtlCol="0" anchor="ctr">
            <a:normAutofit/>
          </a:bodyPr>
          <a:lstStyle/>
          <a:p>
            <a:pPr algn="ctr">
              <a:spcBef>
                <a:spcPct val="0"/>
              </a:spcBef>
              <a:defRPr/>
            </a:pPr>
            <a:r>
              <a:rPr lang="en-US" sz="3200" dirty="0">
                <a:solidFill>
                  <a:prstClr val="black"/>
                </a:solidFill>
                <a:cs typeface="Arial" pitchFamily="34" charset="0"/>
              </a:rPr>
              <a:t>NOW</a:t>
            </a:r>
          </a:p>
        </p:txBody>
      </p:sp>
    </p:spTree>
    <p:extLst>
      <p:ext uri="{BB962C8B-B14F-4D97-AF65-F5344CB8AC3E}">
        <p14:creationId xmlns:p14="http://schemas.microsoft.com/office/powerpoint/2010/main" val="400145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4389"/>
          </a:xfrm>
        </p:spPr>
        <p:txBody>
          <a:bodyPr/>
          <a:lstStyle/>
          <a:p>
            <a:r>
              <a:rPr lang="en-US" dirty="0">
                <a:solidFill>
                  <a:schemeClr val="bg2">
                    <a:lumMod val="60000"/>
                    <a:lumOff val="40000"/>
                  </a:schemeClr>
                </a:solidFill>
              </a:rPr>
              <a:t>Session Overview</a:t>
            </a:r>
          </a:p>
        </p:txBody>
      </p:sp>
      <p:sp>
        <p:nvSpPr>
          <p:cNvPr id="3" name="Content Placeholder 2"/>
          <p:cNvSpPr>
            <a:spLocks noGrp="1"/>
          </p:cNvSpPr>
          <p:nvPr>
            <p:ph idx="1"/>
          </p:nvPr>
        </p:nvSpPr>
        <p:spPr>
          <a:xfrm>
            <a:off x="1103312" y="1306286"/>
            <a:ext cx="9502095" cy="4942114"/>
          </a:xfrm>
        </p:spPr>
        <p:txBody>
          <a:bodyPr>
            <a:normAutofit/>
          </a:bodyPr>
          <a:lstStyle/>
          <a:p>
            <a:pPr>
              <a:lnSpc>
                <a:spcPct val="150000"/>
              </a:lnSpc>
            </a:pPr>
            <a:r>
              <a:rPr lang="en-US" sz="3600" dirty="0"/>
              <a:t> Overview of the Homeless Initiative and Measure H Strategies</a:t>
            </a:r>
          </a:p>
          <a:p>
            <a:r>
              <a:rPr lang="en-US" sz="3600" dirty="0"/>
              <a:t> Integrated Care Model in </a:t>
            </a:r>
          </a:p>
          <a:p>
            <a:pPr marL="0" indent="0">
              <a:buNone/>
            </a:pPr>
            <a:r>
              <a:rPr lang="en-US" sz="3600" dirty="0"/>
              <a:t>   </a:t>
            </a:r>
            <a:r>
              <a:rPr lang="en-US" sz="1800" dirty="0"/>
              <a:t> </a:t>
            </a:r>
            <a:r>
              <a:rPr lang="en-US" sz="1050" dirty="0"/>
              <a:t> </a:t>
            </a:r>
            <a:r>
              <a:rPr lang="en-US" sz="3600" dirty="0"/>
              <a:t>Permanent Supportive Housing</a:t>
            </a:r>
          </a:p>
          <a:p>
            <a:r>
              <a:rPr lang="en-US" sz="3600" dirty="0"/>
              <a:t> A Case Study at the Arlington Apartments</a:t>
            </a:r>
            <a:endParaRPr lang="en-US" sz="4400" dirty="0"/>
          </a:p>
        </p:txBody>
      </p:sp>
      <p:sp>
        <p:nvSpPr>
          <p:cNvPr id="4" name="Slide Number Placeholder 3">
            <a:extLst>
              <a:ext uri="{FF2B5EF4-FFF2-40B4-BE49-F238E27FC236}">
                <a16:creationId xmlns:a16="http://schemas.microsoft.com/office/drawing/2014/main" id="{F4065BB1-B220-4F08-85C3-862D3B02A167}"/>
              </a:ext>
            </a:extLst>
          </p:cNvPr>
          <p:cNvSpPr>
            <a:spLocks noGrp="1"/>
          </p:cNvSpPr>
          <p:nvPr>
            <p:ph type="sldNum" sz="quarter" idx="12"/>
          </p:nvPr>
        </p:nvSpPr>
        <p:spPr/>
        <p:txBody>
          <a:bodyPr/>
          <a:lstStyle/>
          <a:p>
            <a:fld id="{BFBDBA75-E85B-48D2-849D-AF13EBCECFB4}" type="slidenum">
              <a:rPr lang="en-US" smtClean="0"/>
              <a:t>2</a:t>
            </a:fld>
            <a:endParaRPr lang="en-US"/>
          </a:p>
        </p:txBody>
      </p:sp>
    </p:spTree>
    <p:extLst>
      <p:ext uri="{BB962C8B-B14F-4D97-AF65-F5344CB8AC3E}">
        <p14:creationId xmlns:p14="http://schemas.microsoft.com/office/powerpoint/2010/main" val="2781983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2940" y="1565478"/>
            <a:ext cx="8229600" cy="4525963"/>
          </a:xfrm>
        </p:spPr>
        <p:txBody>
          <a:bodyPr>
            <a:normAutofit fontScale="92500" lnSpcReduction="10000"/>
          </a:bodyPr>
          <a:lstStyle/>
          <a:p>
            <a:r>
              <a:rPr lang="en-US" sz="2800" dirty="0"/>
              <a:t>35 year old Caucasian female – Dually Diagnosed</a:t>
            </a:r>
          </a:p>
          <a:p>
            <a:r>
              <a:rPr lang="en-US" sz="2800" dirty="0"/>
              <a:t>Placed in project – transitioned well</a:t>
            </a:r>
          </a:p>
          <a:p>
            <a:r>
              <a:rPr lang="en-US" sz="2800" dirty="0"/>
              <a:t>Following period of stability, client experienced recurrence of substance use</a:t>
            </a:r>
          </a:p>
          <a:p>
            <a:r>
              <a:rPr lang="en-US" sz="2800" dirty="0"/>
              <a:t>Co-location of intensive Case Management and Substance Abuse Outreach Services supported smooth and easy connection to treatment</a:t>
            </a:r>
          </a:p>
          <a:p>
            <a:r>
              <a:rPr lang="en-US" sz="2800" dirty="0"/>
              <a:t>Has managed to stay housed for over 1 year </a:t>
            </a:r>
          </a:p>
        </p:txBody>
      </p:sp>
      <p:sp>
        <p:nvSpPr>
          <p:cNvPr id="4" name="Title 1"/>
          <p:cNvSpPr txBox="1">
            <a:spLocks/>
          </p:cNvSpPr>
          <p:nvPr/>
        </p:nvSpPr>
        <p:spPr>
          <a:xfrm>
            <a:off x="2286000" y="417513"/>
            <a:ext cx="7620000" cy="857250"/>
          </a:xfrm>
          <a:prstGeom prst="rect">
            <a:avLst/>
          </a:prstGeom>
          <a:solidFill>
            <a:srgbClr val="92D050"/>
          </a:solidFill>
          <a:ln>
            <a:solidFill>
              <a:schemeClr val="tx1"/>
            </a:solidFill>
          </a:ln>
        </p:spPr>
        <p:txBody>
          <a:bodyPr vert="horz" lIns="68580" tIns="34290" rIns="68580" bIns="34290" rtlCol="0" anchor="ctr">
            <a:normAutofit/>
          </a:bodyPr>
          <a:lstStyle/>
          <a:p>
            <a:pPr algn="ctr">
              <a:spcBef>
                <a:spcPct val="0"/>
              </a:spcBef>
              <a:defRPr/>
            </a:pPr>
            <a:r>
              <a:rPr lang="en-US" sz="3200" dirty="0">
                <a:solidFill>
                  <a:prstClr val="black"/>
                </a:solidFill>
              </a:rPr>
              <a:t>Case Study/Examples</a:t>
            </a:r>
            <a:endParaRPr lang="en-US" sz="3000" b="1" dirty="0">
              <a:solidFill>
                <a:prstClr val="black"/>
              </a:solidFill>
              <a:cs typeface="Arial" pitchFamily="34" charset="0"/>
            </a:endParaRPr>
          </a:p>
        </p:txBody>
      </p:sp>
      <p:sp>
        <p:nvSpPr>
          <p:cNvPr id="5" name="Slide Number Placeholder 4">
            <a:extLst>
              <a:ext uri="{FF2B5EF4-FFF2-40B4-BE49-F238E27FC236}">
                <a16:creationId xmlns:a16="http://schemas.microsoft.com/office/drawing/2014/main" id="{0278B9ED-26BD-4B05-820C-F5194551D58B}"/>
              </a:ext>
            </a:extLst>
          </p:cNvPr>
          <p:cNvSpPr>
            <a:spLocks noGrp="1"/>
          </p:cNvSpPr>
          <p:nvPr>
            <p:ph type="sldNum" sz="quarter" idx="12"/>
          </p:nvPr>
        </p:nvSpPr>
        <p:spPr/>
        <p:txBody>
          <a:bodyPr/>
          <a:lstStyle/>
          <a:p>
            <a:fld id="{BFBDBA75-E85B-48D2-849D-AF13EBCECFB4}" type="slidenum">
              <a:rPr lang="en-US" smtClean="0"/>
              <a:t>20</a:t>
            </a:fld>
            <a:endParaRPr lang="en-US"/>
          </a:p>
        </p:txBody>
      </p:sp>
    </p:spTree>
    <p:extLst>
      <p:ext uri="{BB962C8B-B14F-4D97-AF65-F5344CB8AC3E}">
        <p14:creationId xmlns:p14="http://schemas.microsoft.com/office/powerpoint/2010/main" val="415135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1175734"/>
            <a:ext cx="8229600" cy="707580"/>
          </a:xfrm>
          <a:prstGeom prst="rect">
            <a:avLst/>
          </a:prstGeom>
          <a:solidFill>
            <a:srgbClr val="92D050"/>
          </a:solidFill>
          <a:ln>
            <a:solidFill>
              <a:schemeClr val="tx1"/>
            </a:solidFill>
          </a:ln>
        </p:spPr>
        <p:txBody>
          <a:bodyPr vert="horz" lIns="91440" tIns="45720" rIns="91440" bIns="45720" rtlCol="0" anchor="ctr">
            <a:normAutofit/>
          </a:bodyPr>
          <a:lstStyle/>
          <a:p>
            <a:pPr algn="ctr">
              <a:spcBef>
                <a:spcPct val="0"/>
              </a:spcBef>
              <a:defRPr/>
            </a:pPr>
            <a:r>
              <a:rPr lang="en-US" sz="3200" dirty="0">
                <a:solidFill>
                  <a:prstClr val="black"/>
                </a:solidFill>
                <a:cs typeface="Arial" pitchFamily="34" charset="0"/>
              </a:rPr>
              <a:t>Populations</a:t>
            </a:r>
          </a:p>
        </p:txBody>
      </p:sp>
      <p:sp>
        <p:nvSpPr>
          <p:cNvPr id="5" name="Content Placeholder 2"/>
          <p:cNvSpPr txBox="1">
            <a:spLocks/>
          </p:cNvSpPr>
          <p:nvPr/>
        </p:nvSpPr>
        <p:spPr>
          <a:xfrm>
            <a:off x="1981200" y="1600200"/>
            <a:ext cx="8229600" cy="4876800"/>
          </a:xfrm>
          <a:prstGeom prst="rect">
            <a:avLst/>
          </a:prstGeom>
        </p:spPr>
        <p:txBody>
          <a:bodyPr vert="horz" lIns="91440" tIns="45720" rIns="91440" bIns="45720" rtlCol="0">
            <a:noAutofit/>
          </a:bodyPr>
          <a:lstStyle/>
          <a:p>
            <a:pPr marL="342900" indent="-342900">
              <a:spcAft>
                <a:spcPts val="600"/>
              </a:spcAft>
              <a:defRPr/>
            </a:pPr>
            <a:endParaRPr lang="en-US" sz="2400" dirty="0">
              <a:solidFill>
                <a:prstClr val="black"/>
              </a:solidFill>
              <a:latin typeface="Arial" pitchFamily="34" charset="0"/>
              <a:cs typeface="Arial" pitchFamily="34" charset="0"/>
            </a:endParaRPr>
          </a:p>
        </p:txBody>
      </p:sp>
      <p:sp>
        <p:nvSpPr>
          <p:cNvPr id="6" name="Subtitle 2"/>
          <p:cNvSpPr txBox="1">
            <a:spLocks/>
          </p:cNvSpPr>
          <p:nvPr/>
        </p:nvSpPr>
        <p:spPr>
          <a:xfrm>
            <a:off x="2095500" y="1992787"/>
            <a:ext cx="8001000" cy="448421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800" dirty="0">
                <a:cs typeface="Arial" charset="0"/>
              </a:rPr>
              <a:t>Integrating Populations can mean many things</a:t>
            </a:r>
          </a:p>
          <a:p>
            <a:pPr>
              <a:spcBef>
                <a:spcPts val="0"/>
              </a:spcBef>
            </a:pPr>
            <a:endParaRPr lang="en-US" sz="8800" dirty="0">
              <a:cs typeface="Arial" charset="0"/>
            </a:endParaRPr>
          </a:p>
          <a:p>
            <a:pPr lvl="1">
              <a:spcBef>
                <a:spcPts val="0"/>
              </a:spcBef>
              <a:buFont typeface="Courier New" panose="02070309020205020404" pitchFamily="49" charset="0"/>
              <a:buChar char="o"/>
            </a:pPr>
            <a:r>
              <a:rPr lang="en-US" sz="8800" dirty="0">
                <a:cs typeface="Arial" charset="0"/>
              </a:rPr>
              <a:t>Special needs and affordable</a:t>
            </a:r>
          </a:p>
          <a:p>
            <a:pPr lvl="1">
              <a:spcBef>
                <a:spcPts val="0"/>
              </a:spcBef>
              <a:buFont typeface="Courier New" panose="02070309020205020404" pitchFamily="49" charset="0"/>
              <a:buChar char="o"/>
            </a:pPr>
            <a:r>
              <a:rPr lang="en-US" sz="8800" dirty="0">
                <a:cs typeface="Arial" charset="0"/>
              </a:rPr>
              <a:t>Veteran and high utilizers</a:t>
            </a:r>
          </a:p>
          <a:p>
            <a:pPr lvl="1">
              <a:spcBef>
                <a:spcPts val="0"/>
              </a:spcBef>
              <a:buFont typeface="Courier New" panose="02070309020205020404" pitchFamily="49" charset="0"/>
              <a:buChar char="o"/>
            </a:pPr>
            <a:r>
              <a:rPr lang="en-US" sz="8800" dirty="0">
                <a:cs typeface="Arial" charset="0"/>
              </a:rPr>
              <a:t>Families and individuals</a:t>
            </a:r>
          </a:p>
          <a:p>
            <a:pPr>
              <a:spcBef>
                <a:spcPts val="0"/>
              </a:spcBef>
            </a:pPr>
            <a:endParaRPr lang="en-US" sz="8800" dirty="0">
              <a:cs typeface="Arial" charset="0"/>
            </a:endParaRPr>
          </a:p>
          <a:p>
            <a:pPr>
              <a:spcBef>
                <a:spcPts val="0"/>
              </a:spcBef>
            </a:pPr>
            <a:r>
              <a:rPr lang="en-US" sz="8800" dirty="0">
                <a:cs typeface="Arial" charset="0"/>
              </a:rPr>
              <a:t>Developers, Property Management, and Services Providers set the stage and have big impact on positive integration</a:t>
            </a:r>
          </a:p>
          <a:p>
            <a:pPr marL="0" indent="0">
              <a:spcBef>
                <a:spcPts val="0"/>
              </a:spcBef>
              <a:buNone/>
            </a:pPr>
            <a:endParaRPr lang="en-US" sz="8800" dirty="0">
              <a:cs typeface="Arial" charset="0"/>
            </a:endParaRPr>
          </a:p>
          <a:p>
            <a:pPr>
              <a:spcBef>
                <a:spcPts val="0"/>
              </a:spcBef>
            </a:pPr>
            <a:r>
              <a:rPr lang="en-US" sz="8800" dirty="0">
                <a:cs typeface="Arial" charset="0"/>
              </a:rPr>
              <a:t>Must show that they are integrated and unified in their approach</a:t>
            </a:r>
          </a:p>
          <a:p>
            <a:pPr>
              <a:spcBef>
                <a:spcPts val="0"/>
              </a:spcBef>
            </a:pPr>
            <a:endParaRPr lang="en-US" sz="8800" dirty="0">
              <a:cs typeface="Arial" charset="0"/>
            </a:endParaRPr>
          </a:p>
          <a:p>
            <a:pPr>
              <a:spcBef>
                <a:spcPts val="0"/>
              </a:spcBef>
            </a:pPr>
            <a:r>
              <a:rPr lang="en-US" sz="8800" dirty="0">
                <a:cs typeface="Arial" charset="0"/>
              </a:rPr>
              <a:t>Need to have regular collaborative meetings</a:t>
            </a:r>
          </a:p>
          <a:p>
            <a:pPr>
              <a:spcBef>
                <a:spcPts val="0"/>
              </a:spcBef>
            </a:pPr>
            <a:endParaRPr lang="en-US" sz="8800" dirty="0">
              <a:cs typeface="Arial" charset="0"/>
            </a:endParaRPr>
          </a:p>
          <a:p>
            <a:pPr>
              <a:spcBef>
                <a:spcPts val="0"/>
              </a:spcBef>
            </a:pPr>
            <a:r>
              <a:rPr lang="en-US" sz="8800" dirty="0">
                <a:cs typeface="Arial" charset="0"/>
              </a:rPr>
              <a:t>All present at community meetings</a:t>
            </a:r>
          </a:p>
          <a:p>
            <a:pPr>
              <a:spcBef>
                <a:spcPts val="0"/>
              </a:spcBef>
            </a:pPr>
            <a:endParaRPr lang="en-US" sz="1200" dirty="0">
              <a:solidFill>
                <a:prstClr val="black"/>
              </a:solidFill>
              <a:cs typeface="Arial" charset="0"/>
            </a:endParaRPr>
          </a:p>
        </p:txBody>
      </p:sp>
      <p:sp>
        <p:nvSpPr>
          <p:cNvPr id="7" name="Title 40"/>
          <p:cNvSpPr txBox="1">
            <a:spLocks/>
          </p:cNvSpPr>
          <p:nvPr/>
        </p:nvSpPr>
        <p:spPr bwMode="auto">
          <a:xfrm>
            <a:off x="1905000" y="173328"/>
            <a:ext cx="8382000" cy="914400"/>
          </a:xfrm>
          <a:prstGeom prst="rect">
            <a:avLst/>
          </a:prstGeom>
          <a:solidFill>
            <a:srgbClr val="3399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kern="0" dirty="0">
                <a:solidFill>
                  <a:srgbClr val="1F497D"/>
                </a:solidFill>
              </a:rPr>
              <a:t>Integrating Housing</a:t>
            </a:r>
          </a:p>
        </p:txBody>
      </p:sp>
      <p:sp>
        <p:nvSpPr>
          <p:cNvPr id="2" name="Slide Number Placeholder 1">
            <a:extLst>
              <a:ext uri="{FF2B5EF4-FFF2-40B4-BE49-F238E27FC236}">
                <a16:creationId xmlns:a16="http://schemas.microsoft.com/office/drawing/2014/main" id="{30160FCE-F304-4699-8C66-AE48E493B864}"/>
              </a:ext>
            </a:extLst>
          </p:cNvPr>
          <p:cNvSpPr>
            <a:spLocks noGrp="1"/>
          </p:cNvSpPr>
          <p:nvPr>
            <p:ph type="sldNum" sz="quarter" idx="12"/>
          </p:nvPr>
        </p:nvSpPr>
        <p:spPr/>
        <p:txBody>
          <a:bodyPr/>
          <a:lstStyle/>
          <a:p>
            <a:fld id="{BFBDBA75-E85B-48D2-849D-AF13EBCECFB4}" type="slidenum">
              <a:rPr lang="en-US" smtClean="0"/>
              <a:t>21</a:t>
            </a:fld>
            <a:endParaRPr lang="en-US"/>
          </a:p>
        </p:txBody>
      </p:sp>
    </p:spTree>
    <p:extLst>
      <p:ext uri="{BB962C8B-B14F-4D97-AF65-F5344CB8AC3E}">
        <p14:creationId xmlns:p14="http://schemas.microsoft.com/office/powerpoint/2010/main" val="301862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jcsrv8\julie\My Pictures\imagesCA5AR5Z2.jpg"/>
          <p:cNvPicPr>
            <a:picLocks noChangeAspect="1" noChangeArrowheads="1"/>
          </p:cNvPicPr>
          <p:nvPr/>
        </p:nvPicPr>
        <p:blipFill>
          <a:blip r:embed="rId3" cstate="print">
            <a:grayscl/>
          </a:blip>
          <a:srcRect/>
          <a:stretch>
            <a:fillRect/>
          </a:stretch>
        </p:blipFill>
        <p:spPr bwMode="auto">
          <a:xfrm>
            <a:off x="7696201" y="2286000"/>
            <a:ext cx="2562329" cy="2286000"/>
          </a:xfrm>
          <a:prstGeom prst="rect">
            <a:avLst/>
          </a:prstGeom>
          <a:noFill/>
        </p:spPr>
      </p:pic>
      <p:sp>
        <p:nvSpPr>
          <p:cNvPr id="14" name="Title 1"/>
          <p:cNvSpPr txBox="1">
            <a:spLocks/>
          </p:cNvSpPr>
          <p:nvPr/>
        </p:nvSpPr>
        <p:spPr>
          <a:xfrm>
            <a:off x="2025709" y="240102"/>
            <a:ext cx="8229600" cy="1143000"/>
          </a:xfrm>
          <a:prstGeom prst="rect">
            <a:avLst/>
          </a:prstGeom>
          <a:solidFill>
            <a:srgbClr val="92D050"/>
          </a:solidFill>
          <a:ln>
            <a:solidFill>
              <a:schemeClr val="tx1"/>
            </a:solidFill>
          </a:ln>
        </p:spPr>
        <p:txBody>
          <a:bodyPr vert="horz" lIns="91440" tIns="45720" rIns="91440" bIns="45720" rtlCol="0" anchor="ctr">
            <a:normAutofit/>
          </a:bodyPr>
          <a:lstStyle/>
          <a:p>
            <a:pPr algn="ctr">
              <a:spcBef>
                <a:spcPct val="0"/>
              </a:spcBef>
              <a:defRPr/>
            </a:pPr>
            <a:r>
              <a:rPr lang="en-US" sz="3200" b="1" dirty="0">
                <a:solidFill>
                  <a:prstClr val="black"/>
                </a:solidFill>
                <a:cs typeface="Arial" pitchFamily="34" charset="0"/>
              </a:rPr>
              <a:t>STAFF WEAR MULTIPLE HATS</a:t>
            </a:r>
          </a:p>
        </p:txBody>
      </p:sp>
      <p:pic>
        <p:nvPicPr>
          <p:cNvPr id="18" name="Picture 2" descr="\\sjcsrv8\julie\My Pictures\imagesCA5AR5Z2.jpg"/>
          <p:cNvPicPr>
            <a:picLocks noChangeAspect="1" noChangeArrowheads="1"/>
          </p:cNvPicPr>
          <p:nvPr/>
        </p:nvPicPr>
        <p:blipFill>
          <a:blip r:embed="rId3" cstate="print">
            <a:grayscl/>
          </a:blip>
          <a:srcRect/>
          <a:stretch>
            <a:fillRect/>
          </a:stretch>
        </p:blipFill>
        <p:spPr bwMode="auto">
          <a:xfrm>
            <a:off x="4876801" y="2438400"/>
            <a:ext cx="2562329" cy="2286000"/>
          </a:xfrm>
          <a:prstGeom prst="rect">
            <a:avLst/>
          </a:prstGeom>
          <a:noFill/>
        </p:spPr>
      </p:pic>
      <p:pic>
        <p:nvPicPr>
          <p:cNvPr id="19" name="Picture 2" descr="\\sjcsrv8\julie\My Pictures\imagesCA5AR5Z2.jpg"/>
          <p:cNvPicPr>
            <a:picLocks noChangeAspect="1" noChangeArrowheads="1"/>
          </p:cNvPicPr>
          <p:nvPr/>
        </p:nvPicPr>
        <p:blipFill>
          <a:blip r:embed="rId3" cstate="print">
            <a:grayscl/>
          </a:blip>
          <a:srcRect/>
          <a:stretch>
            <a:fillRect/>
          </a:stretch>
        </p:blipFill>
        <p:spPr bwMode="auto">
          <a:xfrm>
            <a:off x="2057401" y="2438400"/>
            <a:ext cx="2562329" cy="2286000"/>
          </a:xfrm>
          <a:prstGeom prst="rect">
            <a:avLst/>
          </a:prstGeom>
          <a:noFill/>
        </p:spPr>
      </p:pic>
      <p:sp>
        <p:nvSpPr>
          <p:cNvPr id="20" name="TextBox 19"/>
          <p:cNvSpPr txBox="1"/>
          <p:nvPr/>
        </p:nvSpPr>
        <p:spPr>
          <a:xfrm>
            <a:off x="2514600" y="3048001"/>
            <a:ext cx="1676400" cy="646331"/>
          </a:xfrm>
          <a:prstGeom prst="rect">
            <a:avLst/>
          </a:prstGeom>
          <a:noFill/>
        </p:spPr>
        <p:txBody>
          <a:bodyPr wrap="square" rtlCol="0">
            <a:spAutoFit/>
          </a:bodyPr>
          <a:lstStyle/>
          <a:p>
            <a:pPr algn="ctr"/>
            <a:r>
              <a:rPr lang="en-US" b="1" dirty="0">
                <a:solidFill>
                  <a:srgbClr val="0070C0"/>
                </a:solidFill>
                <a:latin typeface="Arial" pitchFamily="34" charset="0"/>
                <a:cs typeface="Arial" pitchFamily="34" charset="0"/>
              </a:rPr>
              <a:t>HOUSING </a:t>
            </a:r>
          </a:p>
          <a:p>
            <a:pPr algn="ctr"/>
            <a:r>
              <a:rPr lang="en-US" b="1" dirty="0">
                <a:solidFill>
                  <a:srgbClr val="0070C0"/>
                </a:solidFill>
                <a:latin typeface="Arial" pitchFamily="34" charset="0"/>
                <a:cs typeface="Arial" pitchFamily="34" charset="0"/>
              </a:rPr>
              <a:t>SPECIALIST</a:t>
            </a:r>
          </a:p>
        </p:txBody>
      </p:sp>
      <p:sp>
        <p:nvSpPr>
          <p:cNvPr id="21" name="TextBox 20"/>
          <p:cNvSpPr txBox="1"/>
          <p:nvPr/>
        </p:nvSpPr>
        <p:spPr>
          <a:xfrm>
            <a:off x="5334000" y="3048000"/>
            <a:ext cx="1676400" cy="369332"/>
          </a:xfrm>
          <a:prstGeom prst="rect">
            <a:avLst/>
          </a:prstGeom>
          <a:noFill/>
        </p:spPr>
        <p:txBody>
          <a:bodyPr wrap="square" rtlCol="0" anchor="t">
            <a:spAutoFit/>
          </a:bodyPr>
          <a:lstStyle/>
          <a:p>
            <a:pPr algn="ctr"/>
            <a:endParaRPr lang="en-US" b="1" dirty="0">
              <a:solidFill>
                <a:srgbClr val="92D050"/>
              </a:solidFill>
              <a:latin typeface="Arial"/>
              <a:cs typeface="Arial"/>
            </a:endParaRPr>
          </a:p>
        </p:txBody>
      </p:sp>
      <p:sp>
        <p:nvSpPr>
          <p:cNvPr id="22" name="TextBox 21"/>
          <p:cNvSpPr txBox="1"/>
          <p:nvPr/>
        </p:nvSpPr>
        <p:spPr>
          <a:xfrm>
            <a:off x="5321060" y="3101197"/>
            <a:ext cx="1676400" cy="646331"/>
          </a:xfrm>
          <a:prstGeom prst="rect">
            <a:avLst/>
          </a:prstGeom>
          <a:noFill/>
        </p:spPr>
        <p:txBody>
          <a:bodyPr wrap="square" rtlCol="0">
            <a:spAutoFit/>
          </a:bodyPr>
          <a:lstStyle/>
          <a:p>
            <a:pPr algn="ctr"/>
            <a:r>
              <a:rPr lang="en-US" b="1" dirty="0">
                <a:solidFill>
                  <a:srgbClr val="0070C0"/>
                </a:solidFill>
                <a:latin typeface="Arial" pitchFamily="34" charset="0"/>
                <a:cs typeface="Arial" pitchFamily="34" charset="0"/>
              </a:rPr>
              <a:t>CASE</a:t>
            </a:r>
            <a:r>
              <a:rPr lang="en-US" b="1" dirty="0">
                <a:solidFill>
                  <a:srgbClr val="F79646">
                    <a:lumMod val="75000"/>
                  </a:srgbClr>
                </a:solidFill>
                <a:latin typeface="Arial" pitchFamily="34" charset="0"/>
                <a:cs typeface="Arial" pitchFamily="34" charset="0"/>
              </a:rPr>
              <a:t> </a:t>
            </a:r>
          </a:p>
          <a:p>
            <a:pPr algn="ctr"/>
            <a:r>
              <a:rPr lang="en-US" b="1" dirty="0">
                <a:solidFill>
                  <a:srgbClr val="0070C0"/>
                </a:solidFill>
                <a:latin typeface="Arial" pitchFamily="34" charset="0"/>
                <a:cs typeface="Arial" pitchFamily="34" charset="0"/>
              </a:rPr>
              <a:t>MANAGER</a:t>
            </a:r>
          </a:p>
        </p:txBody>
      </p:sp>
      <p:sp>
        <p:nvSpPr>
          <p:cNvPr id="23" name="TextBox 22"/>
          <p:cNvSpPr txBox="1"/>
          <p:nvPr/>
        </p:nvSpPr>
        <p:spPr>
          <a:xfrm>
            <a:off x="3810000" y="4495800"/>
            <a:ext cx="1062826"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24" name="TextBox 23"/>
          <p:cNvSpPr txBox="1"/>
          <p:nvPr/>
        </p:nvSpPr>
        <p:spPr>
          <a:xfrm>
            <a:off x="6553200" y="4495800"/>
            <a:ext cx="1062826"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25" name="TextBox 24"/>
          <p:cNvSpPr txBox="1"/>
          <p:nvPr/>
        </p:nvSpPr>
        <p:spPr>
          <a:xfrm>
            <a:off x="9452774" y="4343400"/>
            <a:ext cx="1062826"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2" name="TextBox 1">
            <a:extLst>
              <a:ext uri="{FF2B5EF4-FFF2-40B4-BE49-F238E27FC236}">
                <a16:creationId xmlns:a16="http://schemas.microsoft.com/office/drawing/2014/main" id="{64E5D324-E891-4856-A169-F9A1CD91EAF1}"/>
              </a:ext>
            </a:extLst>
          </p:cNvPr>
          <p:cNvSpPr txBox="1"/>
          <p:nvPr/>
        </p:nvSpPr>
        <p:spPr>
          <a:xfrm>
            <a:off x="8252604" y="2769080"/>
            <a:ext cx="1567132"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0070C0"/>
                </a:solidFill>
                <a:latin typeface="Arial"/>
              </a:rPr>
              <a:t>Liaison with Property Manager</a:t>
            </a:r>
            <a:endParaRPr lang="en-US" dirty="0">
              <a:solidFill>
                <a:srgbClr val="0070C0"/>
              </a:solidFill>
              <a:cs typeface="Calibri"/>
            </a:endParaRPr>
          </a:p>
        </p:txBody>
      </p:sp>
      <p:sp>
        <p:nvSpPr>
          <p:cNvPr id="3" name="Slide Number Placeholder 2">
            <a:extLst>
              <a:ext uri="{FF2B5EF4-FFF2-40B4-BE49-F238E27FC236}">
                <a16:creationId xmlns:a16="http://schemas.microsoft.com/office/drawing/2014/main" id="{9EE184E4-1679-4475-8B95-E4BF6C091C86}"/>
              </a:ext>
            </a:extLst>
          </p:cNvPr>
          <p:cNvSpPr>
            <a:spLocks noGrp="1"/>
          </p:cNvSpPr>
          <p:nvPr>
            <p:ph type="sldNum" sz="quarter" idx="12"/>
          </p:nvPr>
        </p:nvSpPr>
        <p:spPr/>
        <p:txBody>
          <a:bodyPr/>
          <a:lstStyle/>
          <a:p>
            <a:fld id="{BFBDBA75-E85B-48D2-849D-AF13EBCECFB4}" type="slidenum">
              <a:rPr lang="en-US" smtClean="0"/>
              <a:t>22</a:t>
            </a:fld>
            <a:endParaRPr lang="en-US"/>
          </a:p>
        </p:txBody>
      </p:sp>
    </p:spTree>
    <p:extLst>
      <p:ext uri="{BB962C8B-B14F-4D97-AF65-F5344CB8AC3E}">
        <p14:creationId xmlns:p14="http://schemas.microsoft.com/office/powerpoint/2010/main" val="184530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289672" y="312503"/>
            <a:ext cx="7121028" cy="857250"/>
          </a:xfrm>
          <a:prstGeom prst="rect">
            <a:avLst/>
          </a:prstGeom>
          <a:solidFill>
            <a:srgbClr val="92D050"/>
          </a:solidFill>
          <a:ln>
            <a:solidFill>
              <a:schemeClr val="tx1"/>
            </a:solidFill>
          </a:ln>
        </p:spPr>
        <p:txBody>
          <a:bodyPr vert="horz" lIns="68580" tIns="34290" rIns="68580" bIns="34290" rtlCol="0" anchor="ctr">
            <a:normAutofit/>
          </a:bodyPr>
          <a:lstStyle/>
          <a:p>
            <a:pPr algn="ctr">
              <a:spcBef>
                <a:spcPct val="0"/>
              </a:spcBef>
              <a:defRPr/>
            </a:pPr>
            <a:r>
              <a:rPr lang="en-US" sz="3000" b="1" dirty="0">
                <a:solidFill>
                  <a:prstClr val="black"/>
                </a:solidFill>
                <a:cs typeface="Calibri"/>
              </a:rPr>
              <a:t>LESSONS LEARNED</a:t>
            </a:r>
            <a:endParaRPr lang="en-US" sz="3000" b="1" dirty="0">
              <a:solidFill>
                <a:prstClr val="black"/>
              </a:solidFill>
              <a:cs typeface="Arial" pitchFamily="34" charset="0"/>
            </a:endParaRPr>
          </a:p>
        </p:txBody>
      </p:sp>
      <p:sp>
        <p:nvSpPr>
          <p:cNvPr id="2" name="TextBox 1"/>
          <p:cNvSpPr txBox="1"/>
          <p:nvPr/>
        </p:nvSpPr>
        <p:spPr>
          <a:xfrm>
            <a:off x="4961069" y="3059878"/>
            <a:ext cx="3509682" cy="300082"/>
          </a:xfrm>
          <a:prstGeom prst="rect">
            <a:avLst/>
          </a:prstGeom>
          <a:noFill/>
        </p:spPr>
        <p:txBody>
          <a:bodyPr wrap="square" rtlCol="0">
            <a:spAutoFit/>
          </a:bodyPr>
          <a:lstStyle/>
          <a:p>
            <a:endParaRPr lang="en-US" sz="1350" dirty="0">
              <a:solidFill>
                <a:prstClr val="black"/>
              </a:solidFill>
            </a:endParaRPr>
          </a:p>
        </p:txBody>
      </p:sp>
      <p:sp>
        <p:nvSpPr>
          <p:cNvPr id="3" name="Rectangle 2"/>
          <p:cNvSpPr/>
          <p:nvPr/>
        </p:nvSpPr>
        <p:spPr>
          <a:xfrm>
            <a:off x="2089647" y="1531172"/>
            <a:ext cx="7692528" cy="4893647"/>
          </a:xfrm>
          <a:prstGeom prst="rect">
            <a:avLst/>
          </a:prstGeom>
        </p:spPr>
        <p:txBody>
          <a:bodyPr wrap="square" anchor="t">
            <a:spAutoFit/>
          </a:bodyPr>
          <a:lstStyle/>
          <a:p>
            <a:pPr marL="457200" indent="-457200">
              <a:spcBef>
                <a:spcPct val="0"/>
              </a:spcBef>
              <a:buFont typeface="Arial" panose="020B0604020202020204" pitchFamily="34" charset="0"/>
              <a:buChar char="•"/>
              <a:defRPr/>
            </a:pPr>
            <a:r>
              <a:rPr lang="en-US" sz="2800" dirty="0">
                <a:cs typeface="Calibri"/>
              </a:rPr>
              <a:t>Be cognizant of location of services offices within the project </a:t>
            </a:r>
          </a:p>
          <a:p>
            <a:pPr marL="457200" indent="-457200">
              <a:spcBef>
                <a:spcPct val="0"/>
              </a:spcBef>
              <a:buFont typeface="Arial" panose="020B0604020202020204" pitchFamily="34" charset="0"/>
              <a:buChar char="•"/>
              <a:defRPr/>
            </a:pPr>
            <a:endParaRPr lang="en-US" sz="1100" dirty="0">
              <a:cs typeface="Calibri"/>
            </a:endParaRPr>
          </a:p>
          <a:p>
            <a:pPr marL="457200" indent="-457200">
              <a:spcBef>
                <a:spcPct val="0"/>
              </a:spcBef>
              <a:buFont typeface="Arial" panose="020B0604020202020204" pitchFamily="34" charset="0"/>
              <a:buChar char="•"/>
              <a:defRPr/>
            </a:pPr>
            <a:r>
              <a:rPr lang="en-US" sz="2800" dirty="0">
                <a:cs typeface="Calibri"/>
              </a:rPr>
              <a:t>Make sure to use language that </a:t>
            </a:r>
            <a:r>
              <a:rPr lang="en-US" sz="2800" u="sng" dirty="0">
                <a:cs typeface="Calibri"/>
              </a:rPr>
              <a:t>does</a:t>
            </a:r>
            <a:r>
              <a:rPr lang="en-US" sz="2800" dirty="0">
                <a:cs typeface="Calibri"/>
              </a:rPr>
              <a:t> facilitate integration.   </a:t>
            </a:r>
          </a:p>
          <a:p>
            <a:pPr>
              <a:spcBef>
                <a:spcPct val="0"/>
              </a:spcBef>
              <a:defRPr/>
            </a:pPr>
            <a:endParaRPr lang="en-US" sz="1100" dirty="0">
              <a:cs typeface="Calibri"/>
            </a:endParaRPr>
          </a:p>
          <a:p>
            <a:pPr marL="457200" indent="-457200">
              <a:spcBef>
                <a:spcPct val="0"/>
              </a:spcBef>
              <a:buFont typeface="Arial" panose="020B0604020202020204" pitchFamily="34" charset="0"/>
              <a:buChar char="•"/>
              <a:defRPr/>
            </a:pPr>
            <a:r>
              <a:rPr lang="en-US" sz="2800" dirty="0">
                <a:cs typeface="Calibri"/>
              </a:rPr>
              <a:t>All populations can attend all activities and so on……….. </a:t>
            </a:r>
          </a:p>
          <a:p>
            <a:pPr>
              <a:spcBef>
                <a:spcPct val="0"/>
              </a:spcBef>
              <a:defRPr/>
            </a:pPr>
            <a:endParaRPr lang="en-US" sz="1100" dirty="0">
              <a:cs typeface="Calibri"/>
            </a:endParaRPr>
          </a:p>
          <a:p>
            <a:pPr marL="457200" indent="-457200">
              <a:spcBef>
                <a:spcPct val="0"/>
              </a:spcBef>
              <a:buFont typeface="Arial" panose="020B0604020202020204" pitchFamily="34" charset="0"/>
              <a:buChar char="•"/>
              <a:defRPr/>
            </a:pPr>
            <a:r>
              <a:rPr lang="en-US" sz="2800" dirty="0">
                <a:cs typeface="Calibri"/>
              </a:rPr>
              <a:t>Services providers at property need to communicate/collaborate – defining roles is integral</a:t>
            </a:r>
            <a:endParaRPr lang="en-US" sz="1350" b="1" dirty="0">
              <a:latin typeface="Arial" pitchFamily="34" charset="0"/>
              <a:cs typeface="Arial" pitchFamily="34" charset="0"/>
            </a:endParaRPr>
          </a:p>
          <a:p>
            <a:pPr algn="ctr">
              <a:spcBef>
                <a:spcPct val="0"/>
              </a:spcBef>
              <a:defRPr/>
            </a:pPr>
            <a:endParaRPr lang="en-US" sz="1350" b="1" dirty="0">
              <a:solidFill>
                <a:prstClr val="black"/>
              </a:solidFill>
              <a:latin typeface="Arial" pitchFamily="34" charset="0"/>
              <a:cs typeface="Arial" pitchFamily="34" charset="0"/>
            </a:endParaRPr>
          </a:p>
          <a:p>
            <a:pPr algn="ctr">
              <a:spcBef>
                <a:spcPct val="0"/>
              </a:spcBef>
              <a:defRPr/>
            </a:pPr>
            <a:endParaRPr lang="en-US" sz="1350" b="1" dirty="0">
              <a:solidFill>
                <a:prstClr val="black"/>
              </a:solidFill>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id="{23818543-9186-469A-A18B-39D7D0670C43}"/>
              </a:ext>
            </a:extLst>
          </p:cNvPr>
          <p:cNvSpPr>
            <a:spLocks noGrp="1"/>
          </p:cNvSpPr>
          <p:nvPr>
            <p:ph type="sldNum" sz="quarter" idx="12"/>
          </p:nvPr>
        </p:nvSpPr>
        <p:spPr/>
        <p:txBody>
          <a:bodyPr/>
          <a:lstStyle/>
          <a:p>
            <a:fld id="{BFBDBA75-E85B-48D2-849D-AF13EBCECFB4}" type="slidenum">
              <a:rPr lang="en-US" smtClean="0"/>
              <a:t>23</a:t>
            </a:fld>
            <a:endParaRPr lang="en-US"/>
          </a:p>
        </p:txBody>
      </p:sp>
    </p:spTree>
    <p:extLst>
      <p:ext uri="{BB962C8B-B14F-4D97-AF65-F5344CB8AC3E}">
        <p14:creationId xmlns:p14="http://schemas.microsoft.com/office/powerpoint/2010/main" val="240220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932814" y="3585882"/>
            <a:ext cx="8484553" cy="2423379"/>
          </a:xfrm>
          <a:prstGeom prst="rect">
            <a:avLst/>
          </a:prstGeom>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3200" i="1" cap="all" dirty="0">
                <a:solidFill>
                  <a:srgbClr val="132341"/>
                </a:solidFill>
                <a:latin typeface="Arial" panose="020B0604020202020204" pitchFamily="34" charset="0"/>
                <a:cs typeface="Arial" panose="020B0604020202020204" pitchFamily="34" charset="0"/>
              </a:rPr>
              <a:t>Substance use disorder </a:t>
            </a:r>
          </a:p>
          <a:p>
            <a:pPr algn="ctr"/>
            <a:r>
              <a:rPr lang="en-US" sz="3200" i="1" cap="all" dirty="0">
                <a:solidFill>
                  <a:srgbClr val="132341"/>
                </a:solidFill>
                <a:latin typeface="Arial" panose="020B0604020202020204" pitchFamily="34" charset="0"/>
                <a:cs typeface="Arial" panose="020B0604020202020204" pitchFamily="34" charset="0"/>
              </a:rPr>
              <a:t>CLIENT ENGAGEMENT AND NAVIGATION SERVICES </a:t>
            </a:r>
          </a:p>
          <a:p>
            <a:pPr algn="ctr"/>
            <a:endParaRPr lang="en-US" sz="1400" i="1"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sz="1400" i="1" dirty="0">
                <a:solidFill>
                  <a:schemeClr val="tx1">
                    <a:lumMod val="65000"/>
                    <a:lumOff val="35000"/>
                  </a:schemeClr>
                </a:solidFill>
                <a:latin typeface="Arial" panose="020B0604020202020204" pitchFamily="34" charset="0"/>
                <a:cs typeface="Arial" panose="020B0604020202020204" pitchFamily="34" charset="0"/>
              </a:rPr>
              <a:t>Presented by: Yanira A. Lima MPA, MHM</a:t>
            </a:r>
          </a:p>
          <a:p>
            <a:pPr algn="ctr"/>
            <a:r>
              <a:rPr lang="en-US" sz="1400" i="1" dirty="0">
                <a:solidFill>
                  <a:schemeClr val="tx1">
                    <a:lumMod val="65000"/>
                    <a:lumOff val="35000"/>
                  </a:schemeClr>
                </a:solidFill>
                <a:latin typeface="Arial" panose="020B0604020202020204" pitchFamily="34" charset="0"/>
                <a:cs typeface="Arial" panose="020B0604020202020204" pitchFamily="34" charset="0"/>
              </a:rPr>
              <a:t>Chief, Adult Systems of Care</a:t>
            </a:r>
          </a:p>
          <a:p>
            <a:pPr algn="ctr"/>
            <a:endParaRPr lang="en-US" sz="1400" i="1"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sz="1400" i="1" dirty="0">
                <a:solidFill>
                  <a:schemeClr val="tx1">
                    <a:lumMod val="65000"/>
                    <a:lumOff val="35000"/>
                  </a:schemeClr>
                </a:solidFill>
                <a:latin typeface="Arial" panose="020B0604020202020204" pitchFamily="34" charset="0"/>
                <a:cs typeface="Arial" panose="020B0604020202020204" pitchFamily="34" charset="0"/>
              </a:rPr>
              <a:t>Los Angeles County Department of Public Health</a:t>
            </a:r>
          </a:p>
          <a:p>
            <a:pPr algn="ctr"/>
            <a:r>
              <a:rPr lang="en-US" sz="1400" i="1" dirty="0">
                <a:solidFill>
                  <a:schemeClr val="tx1">
                    <a:lumMod val="65000"/>
                    <a:lumOff val="35000"/>
                  </a:schemeClr>
                </a:solidFill>
                <a:latin typeface="Arial" panose="020B0604020202020204" pitchFamily="34" charset="0"/>
                <a:cs typeface="Arial" panose="020B0604020202020204" pitchFamily="34" charset="0"/>
              </a:rPr>
              <a:t>Substance Abuse Prevention and Control (SAPC)</a:t>
            </a:r>
          </a:p>
          <a:p>
            <a:pPr algn="ctr"/>
            <a:endParaRPr lang="en-US" sz="400" i="1"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sz="1600" i="1"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100" y="980084"/>
            <a:ext cx="6686550" cy="1735266"/>
          </a:xfrm>
          <a:prstGeom prst="rect">
            <a:avLst/>
          </a:prstGeom>
        </p:spPr>
      </p:pic>
      <p:sp>
        <p:nvSpPr>
          <p:cNvPr id="3" name="Slide Number Placeholder 2">
            <a:extLst>
              <a:ext uri="{FF2B5EF4-FFF2-40B4-BE49-F238E27FC236}">
                <a16:creationId xmlns:a16="http://schemas.microsoft.com/office/drawing/2014/main" id="{BEA01DC8-0DEC-4E22-8DCB-A7D36F6AB704}"/>
              </a:ext>
            </a:extLst>
          </p:cNvPr>
          <p:cNvSpPr>
            <a:spLocks noGrp="1"/>
          </p:cNvSpPr>
          <p:nvPr>
            <p:ph type="sldNum" sz="quarter" idx="12"/>
          </p:nvPr>
        </p:nvSpPr>
        <p:spPr/>
        <p:txBody>
          <a:bodyPr/>
          <a:lstStyle/>
          <a:p>
            <a:fld id="{BFBDBA75-E85B-48D2-849D-AF13EBCECFB4}" type="slidenum">
              <a:rPr lang="en-US" smtClean="0"/>
              <a:t>24</a:t>
            </a:fld>
            <a:endParaRPr lang="en-US"/>
          </a:p>
        </p:txBody>
      </p:sp>
    </p:spTree>
    <p:extLst>
      <p:ext uri="{BB962C8B-B14F-4D97-AF65-F5344CB8AC3E}">
        <p14:creationId xmlns:p14="http://schemas.microsoft.com/office/powerpoint/2010/main" val="1045689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0411" y="2105025"/>
            <a:ext cx="8541495" cy="2758081"/>
          </a:xfrm>
        </p:spPr>
        <p:txBody>
          <a:bodyPr>
            <a:noAutofit/>
          </a:bodyPr>
          <a:lstStyle/>
          <a:p>
            <a:pPr algn="ctr"/>
            <a:r>
              <a:rPr lang="en-US" sz="4800" b="1" dirty="0"/>
              <a:t>CENS</a:t>
            </a:r>
            <a:br>
              <a:rPr lang="en-US" sz="4800" b="1" dirty="0"/>
            </a:br>
            <a:r>
              <a:rPr lang="en-US" sz="4800" b="1" dirty="0"/>
              <a:t>in </a:t>
            </a:r>
            <a:br>
              <a:rPr lang="en-US" sz="4800" b="1" dirty="0"/>
            </a:br>
            <a:r>
              <a:rPr lang="en-US" sz="4800" b="1" dirty="0"/>
              <a:t>Permanent Supportive Housing</a:t>
            </a:r>
          </a:p>
        </p:txBody>
      </p:sp>
      <p:sp>
        <p:nvSpPr>
          <p:cNvPr id="3" name="Subtitle 2"/>
          <p:cNvSpPr>
            <a:spLocks noGrp="1"/>
          </p:cNvSpPr>
          <p:nvPr>
            <p:ph type="subTitle" idx="1"/>
          </p:nvPr>
        </p:nvSpPr>
        <p:spPr>
          <a:xfrm>
            <a:off x="1488330" y="5320305"/>
            <a:ext cx="8825658" cy="861420"/>
          </a:xfrm>
        </p:spPr>
        <p:txBody>
          <a:bodyPr/>
          <a:lstStyle/>
          <a:p>
            <a:pPr algn="ctr"/>
            <a:r>
              <a:rPr lang="en-US" dirty="0"/>
              <a:t>By: David Murillo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9316" y="220101"/>
            <a:ext cx="4060572" cy="1578090"/>
          </a:xfrm>
          <a:prstGeom prst="rect">
            <a:avLst/>
          </a:prstGeom>
        </p:spPr>
      </p:pic>
      <p:sp>
        <p:nvSpPr>
          <p:cNvPr id="5" name="Slide Number Placeholder 4">
            <a:extLst>
              <a:ext uri="{FF2B5EF4-FFF2-40B4-BE49-F238E27FC236}">
                <a16:creationId xmlns:a16="http://schemas.microsoft.com/office/drawing/2014/main" id="{24F9A6A1-3A66-4727-88D5-25E90F925042}"/>
              </a:ext>
            </a:extLst>
          </p:cNvPr>
          <p:cNvSpPr>
            <a:spLocks noGrp="1"/>
          </p:cNvSpPr>
          <p:nvPr>
            <p:ph type="sldNum" sz="quarter" idx="12"/>
          </p:nvPr>
        </p:nvSpPr>
        <p:spPr/>
        <p:txBody>
          <a:bodyPr/>
          <a:lstStyle/>
          <a:p>
            <a:fld id="{BFBDBA75-E85B-48D2-849D-AF13EBCECFB4}" type="slidenum">
              <a:rPr lang="en-US" smtClean="0"/>
              <a:t>25</a:t>
            </a:fld>
            <a:endParaRPr lang="en-US"/>
          </a:p>
        </p:txBody>
      </p:sp>
    </p:spTree>
    <p:extLst>
      <p:ext uri="{BB962C8B-B14F-4D97-AF65-F5344CB8AC3E}">
        <p14:creationId xmlns:p14="http://schemas.microsoft.com/office/powerpoint/2010/main" val="2837991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033A-8AF0-435E-8728-BD2F7C9D1A36}"/>
              </a:ext>
            </a:extLst>
          </p:cNvPr>
          <p:cNvSpPr>
            <a:spLocks noGrp="1"/>
          </p:cNvSpPr>
          <p:nvPr>
            <p:ph type="title"/>
          </p:nvPr>
        </p:nvSpPr>
        <p:spPr>
          <a:xfrm>
            <a:off x="298962" y="67112"/>
            <a:ext cx="11258550" cy="762779"/>
          </a:xfrm>
        </p:spPr>
        <p:txBody>
          <a:bodyPr/>
          <a:lstStyle/>
          <a:p>
            <a:r>
              <a:rPr lang="en-US" sz="28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CLIENT ENGAGEMENT AND NAVIGATION SERVICES</a:t>
            </a:r>
          </a:p>
        </p:txBody>
      </p:sp>
      <p:sp>
        <p:nvSpPr>
          <p:cNvPr id="3" name="Content Placeholder 2">
            <a:extLst>
              <a:ext uri="{FF2B5EF4-FFF2-40B4-BE49-F238E27FC236}">
                <a16:creationId xmlns:a16="http://schemas.microsoft.com/office/drawing/2014/main" id="{1744BA38-DD93-4B05-AA28-507D353C6E5A}"/>
              </a:ext>
            </a:extLst>
          </p:cNvPr>
          <p:cNvSpPr>
            <a:spLocks noGrp="1"/>
          </p:cNvSpPr>
          <p:nvPr>
            <p:ph idx="1"/>
          </p:nvPr>
        </p:nvSpPr>
        <p:spPr>
          <a:xfrm>
            <a:off x="407424" y="1359145"/>
            <a:ext cx="11041627" cy="5035550"/>
          </a:xfrm>
        </p:spPr>
        <p:txBody>
          <a:bodyPr>
            <a:normAutofit fontScale="92500" lnSpcReduction="20000"/>
          </a:bodyPr>
          <a:lstStyle/>
          <a:p>
            <a:pPr>
              <a:spcBef>
                <a:spcPts val="300"/>
              </a:spcBef>
              <a:spcAft>
                <a:spcPts val="300"/>
              </a:spcAft>
            </a:pPr>
            <a:r>
              <a:rPr lang="en-US" sz="2800" dirty="0">
                <a:cs typeface="Arial" panose="020B0604020202020204" pitchFamily="34" charset="0"/>
              </a:rPr>
              <a:t>CENS is the former Community Assessment Service Centers (CASC)</a:t>
            </a:r>
          </a:p>
          <a:p>
            <a:pPr>
              <a:spcBef>
                <a:spcPts val="300"/>
              </a:spcBef>
              <a:spcAft>
                <a:spcPts val="300"/>
              </a:spcAft>
            </a:pPr>
            <a:r>
              <a:rPr lang="en-US" sz="2800" dirty="0">
                <a:ea typeface="Tahoma" panose="020B0604030504040204" pitchFamily="34" charset="0"/>
                <a:cs typeface="Tahoma" panose="020B0604030504040204" pitchFamily="34" charset="0"/>
              </a:rPr>
              <a:t>Serves as one of the entry points into the County’s SUD system of care</a:t>
            </a:r>
          </a:p>
          <a:p>
            <a:pPr>
              <a:spcBef>
                <a:spcPts val="300"/>
              </a:spcBef>
              <a:spcAft>
                <a:spcPts val="300"/>
              </a:spcAft>
            </a:pPr>
            <a:r>
              <a:rPr lang="en-US" sz="2800" dirty="0">
                <a:cs typeface="Arial" panose="020B0604020202020204" pitchFamily="34" charset="0"/>
              </a:rPr>
              <a:t>Targets County/City-involved individuals who are homeless or have criminal justice issues or a co-occurring disorder</a:t>
            </a:r>
          </a:p>
          <a:p>
            <a:pPr>
              <a:spcBef>
                <a:spcPts val="600"/>
              </a:spcBef>
              <a:spcAft>
                <a:spcPts val="600"/>
              </a:spcAft>
            </a:pPr>
            <a:r>
              <a:rPr lang="en-US" sz="2800" dirty="0">
                <a:cs typeface="Arial" panose="020B0604020202020204" pitchFamily="34" charset="0"/>
              </a:rPr>
              <a:t>Provides face-to-face services to facilitate access to and completion of SUD treatment</a:t>
            </a:r>
          </a:p>
          <a:p>
            <a:pPr>
              <a:spcBef>
                <a:spcPts val="600"/>
              </a:spcBef>
              <a:spcAft>
                <a:spcPts val="600"/>
              </a:spcAft>
            </a:pPr>
            <a:r>
              <a:rPr lang="en-US" sz="2800" dirty="0">
                <a:cs typeface="Arial" panose="020B0604020202020204" pitchFamily="34" charset="0"/>
              </a:rPr>
              <a:t>CENS offices are staffed by registered and/or certified </a:t>
            </a:r>
            <a:r>
              <a:rPr lang="en-US" sz="2800" dirty="0"/>
              <a:t>SUD counselors</a:t>
            </a:r>
          </a:p>
          <a:p>
            <a:pPr>
              <a:spcBef>
                <a:spcPts val="600"/>
              </a:spcBef>
              <a:spcAft>
                <a:spcPts val="600"/>
              </a:spcAft>
            </a:pPr>
            <a:r>
              <a:rPr lang="en-US" sz="2800" dirty="0"/>
              <a:t>CENS staff must comply with confidentially requirements set forth in Title 42, Code of Federal Regulation (CFR) and the Health Insurance Portability and Accountability Act (HIPPA) of 1996</a:t>
            </a:r>
          </a:p>
          <a:p>
            <a:pPr>
              <a:spcBef>
                <a:spcPts val="600"/>
              </a:spcBef>
              <a:spcAft>
                <a:spcPts val="600"/>
              </a:spcAft>
            </a:pPr>
            <a:endParaRPr lang="en-US" sz="2800" dirty="0">
              <a:solidFill>
                <a:prstClr val="black"/>
              </a:solidFill>
              <a:cs typeface="Arial" panose="020B0604020202020204" pitchFamily="34" charset="0"/>
            </a:endParaRPr>
          </a:p>
          <a:p>
            <a:pPr>
              <a:spcBef>
                <a:spcPts val="300"/>
              </a:spcBef>
              <a:spcAft>
                <a:spcPts val="300"/>
              </a:spcAft>
            </a:pPr>
            <a:endParaRPr lang="en-US" sz="2800" dirty="0">
              <a:ea typeface="Tahoma" panose="020B0604030504040204" pitchFamily="34" charset="0"/>
              <a:cs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6C321299-A4F7-462B-BD4C-82CAF6A6CA93}"/>
              </a:ext>
            </a:extLst>
          </p:cNvPr>
          <p:cNvSpPr>
            <a:spLocks noGrp="1"/>
          </p:cNvSpPr>
          <p:nvPr>
            <p:ph type="sldNum" sz="quarter" idx="12"/>
          </p:nvPr>
        </p:nvSpPr>
        <p:spPr/>
        <p:txBody>
          <a:bodyPr/>
          <a:lstStyle/>
          <a:p>
            <a:fld id="{C3111FA1-5AF9-0647-B31D-D6250D4530A3}" type="slidenum">
              <a:rPr lang="en-US" smtClean="0"/>
              <a:t>26</a:t>
            </a:fld>
            <a:endParaRPr lang="en-US" dirty="0"/>
          </a:p>
        </p:txBody>
      </p:sp>
    </p:spTree>
    <p:extLst>
      <p:ext uri="{BB962C8B-B14F-4D97-AF65-F5344CB8AC3E}">
        <p14:creationId xmlns:p14="http://schemas.microsoft.com/office/powerpoint/2010/main" val="2855396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321299-A4F7-462B-BD4C-82CAF6A6CA93}"/>
              </a:ext>
            </a:extLst>
          </p:cNvPr>
          <p:cNvSpPr>
            <a:spLocks noGrp="1"/>
          </p:cNvSpPr>
          <p:nvPr>
            <p:ph type="sldNum" sz="quarter" idx="12"/>
          </p:nvPr>
        </p:nvSpPr>
        <p:spPr/>
        <p:txBody>
          <a:bodyPr/>
          <a:lstStyle/>
          <a:p>
            <a:fld id="{C3111FA1-5AF9-0647-B31D-D6250D4530A3}" type="slidenum">
              <a:rPr lang="en-US" smtClean="0"/>
              <a:t>27</a:t>
            </a:fld>
            <a:endParaRPr lang="en-US" dirty="0"/>
          </a:p>
        </p:txBody>
      </p:sp>
      <p:graphicFrame>
        <p:nvGraphicFramePr>
          <p:cNvPr id="7" name="Table 6">
            <a:extLst>
              <a:ext uri="{FF2B5EF4-FFF2-40B4-BE49-F238E27FC236}">
                <a16:creationId xmlns:a16="http://schemas.microsoft.com/office/drawing/2014/main" id="{6D670EEC-634A-464B-A787-6DC628BA0A2B}"/>
              </a:ext>
            </a:extLst>
          </p:cNvPr>
          <p:cNvGraphicFramePr>
            <a:graphicFrameLocks noGrp="1"/>
          </p:cNvGraphicFramePr>
          <p:nvPr>
            <p:extLst>
              <p:ext uri="{D42A27DB-BD31-4B8C-83A1-F6EECF244321}">
                <p14:modId xmlns:p14="http://schemas.microsoft.com/office/powerpoint/2010/main" val="3789754407"/>
              </p:ext>
            </p:extLst>
          </p:nvPr>
        </p:nvGraphicFramePr>
        <p:xfrm>
          <a:off x="1347787" y="1871918"/>
          <a:ext cx="9226605" cy="4312097"/>
        </p:xfrm>
        <a:graphic>
          <a:graphicData uri="http://schemas.openxmlformats.org/drawingml/2006/table">
            <a:tbl>
              <a:tblPr firstRow="1" firstCol="1" bandRow="1">
                <a:tableStyleId>{3C2FFA5D-87B4-456A-9821-1D502468CF0F}</a:tableStyleId>
              </a:tblPr>
              <a:tblGrid>
                <a:gridCol w="2247122">
                  <a:extLst>
                    <a:ext uri="{9D8B030D-6E8A-4147-A177-3AD203B41FA5}">
                      <a16:colId xmlns:a16="http://schemas.microsoft.com/office/drawing/2014/main" val="20000"/>
                    </a:ext>
                  </a:extLst>
                </a:gridCol>
                <a:gridCol w="6979483">
                  <a:extLst>
                    <a:ext uri="{9D8B030D-6E8A-4147-A177-3AD203B41FA5}">
                      <a16:colId xmlns:a16="http://schemas.microsoft.com/office/drawing/2014/main" val="20001"/>
                    </a:ext>
                  </a:extLst>
                </a:gridCol>
              </a:tblGrid>
              <a:tr h="382007">
                <a:tc>
                  <a:txBody>
                    <a:bodyPr/>
                    <a:lstStyle/>
                    <a:p>
                      <a:pPr marL="0" marR="0" algn="ctr">
                        <a:lnSpc>
                          <a:spcPct val="115000"/>
                        </a:lnSpc>
                        <a:spcBef>
                          <a:spcPts val="0"/>
                        </a:spcBef>
                        <a:spcAft>
                          <a:spcPts val="0"/>
                        </a:spcAft>
                      </a:pPr>
                      <a:r>
                        <a:rPr lang="en-US" sz="2200" dirty="0">
                          <a:solidFill>
                            <a:schemeClr val="tx1"/>
                          </a:solidFill>
                          <a:effectLst/>
                          <a:latin typeface="+mn-lt"/>
                        </a:rPr>
                        <a:t>SPA</a:t>
                      </a:r>
                      <a:endParaRPr lang="en-US" sz="22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chemeClr val="tx1"/>
                          </a:solidFill>
                          <a:effectLst/>
                        </a:rPr>
                        <a:t>Agency</a:t>
                      </a:r>
                      <a:endParaRPr lang="en-US" sz="2200" dirty="0">
                        <a:solidFill>
                          <a:schemeClr val="tx1"/>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52869">
                <a:tc>
                  <a:txBody>
                    <a:bodyPr/>
                    <a:lstStyle/>
                    <a:p>
                      <a:pPr marL="0" marR="0" algn="ctr">
                        <a:lnSpc>
                          <a:spcPct val="100000"/>
                        </a:lnSpc>
                        <a:spcBef>
                          <a:spcPts val="0"/>
                        </a:spcBef>
                        <a:spcAft>
                          <a:spcPts val="0"/>
                        </a:spcAft>
                      </a:pPr>
                      <a:r>
                        <a:rPr lang="en-US" sz="2200" dirty="0">
                          <a:solidFill>
                            <a:schemeClr val="bg1"/>
                          </a:solidFill>
                          <a:effectLst/>
                          <a:latin typeface="+mn-lt"/>
                        </a:rPr>
                        <a:t>SPA 1</a:t>
                      </a:r>
                      <a:endParaRPr lang="en-US" sz="2200" b="0" dirty="0">
                        <a:solidFill>
                          <a:schemeClr val="bg1"/>
                        </a:solidFill>
                        <a:effectLst/>
                        <a:latin typeface="+mn-lt"/>
                        <a:ea typeface="Calibri"/>
                        <a:cs typeface="Times New Roman"/>
                      </a:endParaRPr>
                    </a:p>
                  </a:txBody>
                  <a:tcPr marL="68580" marR="68580" marT="0" marB="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342900" marR="0" lvl="0" indent="-342900">
                        <a:lnSpc>
                          <a:spcPct val="100000"/>
                        </a:lnSpc>
                        <a:spcBef>
                          <a:spcPts val="0"/>
                        </a:spcBef>
                        <a:spcAft>
                          <a:spcPts val="0"/>
                        </a:spcAft>
                        <a:buFont typeface="Wingdings"/>
                        <a:buChar char=""/>
                      </a:pPr>
                      <a:r>
                        <a:rPr lang="en-US" sz="2200" dirty="0">
                          <a:solidFill>
                            <a:schemeClr val="bg1"/>
                          </a:solidFill>
                          <a:effectLst/>
                          <a:latin typeface="+mn-lt"/>
                          <a:ea typeface="Calibri"/>
                          <a:cs typeface="Times New Roman"/>
                        </a:rPr>
                        <a:t>Tarzana Treatment Centers</a:t>
                      </a:r>
                    </a:p>
                  </a:txBody>
                  <a:tcPr marL="68580" marR="68580" marT="0" marB="0" anchor="ctr">
                    <a:lnL w="635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494036">
                <a:tc>
                  <a:txBody>
                    <a:bodyPr/>
                    <a:lstStyle/>
                    <a:p>
                      <a:pPr marL="0" marR="0" algn="ctr">
                        <a:lnSpc>
                          <a:spcPct val="100000"/>
                        </a:lnSpc>
                        <a:spcBef>
                          <a:spcPts val="0"/>
                        </a:spcBef>
                        <a:spcAft>
                          <a:spcPts val="0"/>
                        </a:spcAft>
                      </a:pPr>
                      <a:r>
                        <a:rPr lang="en-US" sz="2200" dirty="0">
                          <a:solidFill>
                            <a:schemeClr val="bg1"/>
                          </a:solidFill>
                          <a:effectLst/>
                          <a:latin typeface="+mn-lt"/>
                        </a:rPr>
                        <a:t>SPA 2</a:t>
                      </a:r>
                      <a:endParaRPr lang="en-US" sz="2200" b="0" dirty="0">
                        <a:solidFill>
                          <a:schemeClr val="bg1"/>
                        </a:solidFill>
                        <a:effectLst/>
                        <a:latin typeface="+mn-lt"/>
                        <a:ea typeface="Calibri"/>
                        <a:cs typeface="Times New Roman"/>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marL="342900" marR="0" lvl="0" indent="-342900">
                        <a:lnSpc>
                          <a:spcPct val="100000"/>
                        </a:lnSpc>
                        <a:spcBef>
                          <a:spcPts val="0"/>
                        </a:spcBef>
                        <a:spcAft>
                          <a:spcPts val="0"/>
                        </a:spcAft>
                        <a:buFont typeface="Wingdings"/>
                        <a:buChar char=""/>
                      </a:pPr>
                      <a:r>
                        <a:rPr lang="en-US" sz="2200" dirty="0">
                          <a:solidFill>
                            <a:schemeClr val="bg1"/>
                          </a:solidFill>
                          <a:effectLst/>
                          <a:latin typeface="+mn-lt"/>
                        </a:rPr>
                        <a:t>San Fernando Valley Community Mental Health Center</a:t>
                      </a:r>
                      <a:endParaRPr lang="en-US" sz="2200" dirty="0">
                        <a:solidFill>
                          <a:schemeClr val="bg1"/>
                        </a:solidFill>
                        <a:effectLst/>
                        <a:latin typeface="+mn-lt"/>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86110">
                <a:tc>
                  <a:txBody>
                    <a:bodyPr/>
                    <a:lstStyle/>
                    <a:p>
                      <a:pPr marL="0" marR="0" algn="ctr">
                        <a:lnSpc>
                          <a:spcPct val="100000"/>
                        </a:lnSpc>
                        <a:spcBef>
                          <a:spcPts val="0"/>
                        </a:spcBef>
                        <a:spcAft>
                          <a:spcPts val="0"/>
                        </a:spcAft>
                      </a:pPr>
                      <a:r>
                        <a:rPr lang="en-US" sz="2200" dirty="0">
                          <a:solidFill>
                            <a:schemeClr val="bg1"/>
                          </a:solidFill>
                          <a:effectLst/>
                          <a:latin typeface="+mn-lt"/>
                        </a:rPr>
                        <a:t>SPA 3</a:t>
                      </a:r>
                      <a:endParaRPr lang="en-US" sz="2200" b="0" dirty="0">
                        <a:solidFill>
                          <a:schemeClr val="bg1"/>
                        </a:solidFill>
                        <a:effectLst/>
                        <a:latin typeface="+mn-lt"/>
                        <a:ea typeface="Calibri"/>
                        <a:cs typeface="Times New Roman"/>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marL="342900" marR="0" lvl="0" indent="-342900">
                        <a:lnSpc>
                          <a:spcPct val="100000"/>
                        </a:lnSpc>
                        <a:spcBef>
                          <a:spcPts val="0"/>
                        </a:spcBef>
                        <a:spcAft>
                          <a:spcPts val="0"/>
                        </a:spcAft>
                        <a:buFont typeface="Wingdings"/>
                        <a:buChar char=""/>
                      </a:pPr>
                      <a:r>
                        <a:rPr lang="en-US" sz="2200" dirty="0">
                          <a:solidFill>
                            <a:schemeClr val="bg1"/>
                          </a:solidFill>
                          <a:effectLst/>
                          <a:latin typeface="+mn-lt"/>
                        </a:rPr>
                        <a:t>Prototypes</a:t>
                      </a:r>
                    </a:p>
                  </a:txBody>
                  <a:tcPr marL="68580" marR="68580" marT="0" marB="0"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9640">
                <a:tc>
                  <a:txBody>
                    <a:bodyPr/>
                    <a:lstStyle/>
                    <a:p>
                      <a:pPr marL="0" marR="0" algn="ctr">
                        <a:lnSpc>
                          <a:spcPct val="100000"/>
                        </a:lnSpc>
                        <a:spcBef>
                          <a:spcPts val="0"/>
                        </a:spcBef>
                        <a:spcAft>
                          <a:spcPts val="0"/>
                        </a:spcAft>
                      </a:pPr>
                      <a:r>
                        <a:rPr lang="en-US" sz="2200" dirty="0">
                          <a:solidFill>
                            <a:schemeClr val="bg1"/>
                          </a:solidFill>
                          <a:effectLst/>
                          <a:latin typeface="+mn-lt"/>
                        </a:rPr>
                        <a:t>SPA 4</a:t>
                      </a:r>
                      <a:endParaRPr lang="en-US" sz="2200" b="0" dirty="0">
                        <a:solidFill>
                          <a:schemeClr val="bg1"/>
                        </a:solidFill>
                        <a:effectLst/>
                        <a:latin typeface="+mn-lt"/>
                        <a:ea typeface="Calibri"/>
                        <a:cs typeface="Times New Roman"/>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marL="342900" marR="0" lvl="0" indent="-342900">
                        <a:lnSpc>
                          <a:spcPct val="100000"/>
                        </a:lnSpc>
                        <a:spcBef>
                          <a:spcPts val="0"/>
                        </a:spcBef>
                        <a:spcAft>
                          <a:spcPts val="0"/>
                        </a:spcAft>
                        <a:buFont typeface="Wingdings"/>
                        <a:buChar char=""/>
                      </a:pPr>
                      <a:r>
                        <a:rPr lang="en-US" sz="2200" dirty="0">
                          <a:solidFill>
                            <a:schemeClr val="bg1"/>
                          </a:solidFill>
                          <a:effectLst/>
                          <a:latin typeface="+mn-lt"/>
                        </a:rPr>
                        <a:t>Homeless Health Care Los Angeles</a:t>
                      </a:r>
                    </a:p>
                  </a:txBody>
                  <a:tcPr marL="68580" marR="68580" marT="0" marB="0"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2869">
                <a:tc>
                  <a:txBody>
                    <a:bodyPr/>
                    <a:lstStyle/>
                    <a:p>
                      <a:pPr marL="0" marR="0" algn="ctr">
                        <a:lnSpc>
                          <a:spcPct val="100000"/>
                        </a:lnSpc>
                        <a:spcBef>
                          <a:spcPts val="0"/>
                        </a:spcBef>
                        <a:spcAft>
                          <a:spcPts val="0"/>
                        </a:spcAft>
                      </a:pPr>
                      <a:r>
                        <a:rPr lang="en-US" sz="2200" dirty="0">
                          <a:solidFill>
                            <a:schemeClr val="bg1"/>
                          </a:solidFill>
                          <a:effectLst/>
                          <a:latin typeface="+mn-lt"/>
                        </a:rPr>
                        <a:t>SPA 5</a:t>
                      </a:r>
                      <a:endParaRPr lang="en-US" sz="2200" b="0" dirty="0">
                        <a:solidFill>
                          <a:schemeClr val="bg1"/>
                        </a:solidFill>
                        <a:effectLst/>
                        <a:latin typeface="+mn-lt"/>
                        <a:ea typeface="Calibri"/>
                        <a:cs typeface="Times New Roman"/>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marL="342900" marR="0" lvl="0" indent="-342900">
                        <a:lnSpc>
                          <a:spcPct val="100000"/>
                        </a:lnSpc>
                        <a:spcBef>
                          <a:spcPts val="0"/>
                        </a:spcBef>
                        <a:spcAft>
                          <a:spcPts val="0"/>
                        </a:spcAft>
                        <a:buFont typeface="Wingdings"/>
                        <a:buChar char=""/>
                      </a:pPr>
                      <a:r>
                        <a:rPr lang="en-US" sz="2200" dirty="0">
                          <a:solidFill>
                            <a:schemeClr val="bg1"/>
                          </a:solidFill>
                          <a:effectLst/>
                          <a:latin typeface="+mn-lt"/>
                        </a:rPr>
                        <a:t>Did Hirsch Mental Health Services </a:t>
                      </a:r>
                      <a:endParaRPr lang="en-US" sz="2200" dirty="0">
                        <a:solidFill>
                          <a:schemeClr val="bg1"/>
                        </a:solidFill>
                        <a:effectLst/>
                        <a:latin typeface="+mn-lt"/>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715804">
                <a:tc>
                  <a:txBody>
                    <a:bodyPr/>
                    <a:lstStyle/>
                    <a:p>
                      <a:pPr marL="0" marR="0" algn="ctr">
                        <a:lnSpc>
                          <a:spcPct val="100000"/>
                        </a:lnSpc>
                        <a:spcBef>
                          <a:spcPts val="0"/>
                        </a:spcBef>
                        <a:spcAft>
                          <a:spcPts val="0"/>
                        </a:spcAft>
                      </a:pPr>
                      <a:r>
                        <a:rPr lang="en-US" sz="2200" b="1" dirty="0">
                          <a:solidFill>
                            <a:schemeClr val="bg1"/>
                          </a:solidFill>
                          <a:effectLst/>
                          <a:latin typeface="+mn-lt"/>
                          <a:ea typeface="Calibri"/>
                          <a:cs typeface="Times New Roman"/>
                        </a:rPr>
                        <a:t>SPA 6</a:t>
                      </a:r>
                    </a:p>
                  </a:txBody>
                  <a:tcPr marL="68580" marR="68580" marT="0" marB="0" anchor="ctr">
                    <a:lnR w="6350" cap="flat" cmpd="sng" algn="ctr">
                      <a:solidFill>
                        <a:schemeClr val="tx1"/>
                      </a:solidFill>
                      <a:prstDash val="solid"/>
                      <a:round/>
                      <a:headEnd type="none" w="med" len="med"/>
                      <a:tailEnd type="none" w="med" len="med"/>
                    </a:lnR>
                  </a:tcPr>
                </a:tc>
                <a:tc>
                  <a:txBody>
                    <a:bodyPr/>
                    <a:lstStyle/>
                    <a:p>
                      <a:pPr marL="342900" marR="0" lvl="0" indent="-342900">
                        <a:lnSpc>
                          <a:spcPct val="100000"/>
                        </a:lnSpc>
                        <a:spcBef>
                          <a:spcPts val="0"/>
                        </a:spcBef>
                        <a:spcAft>
                          <a:spcPts val="0"/>
                        </a:spcAft>
                        <a:buFont typeface="Wingdings"/>
                        <a:buChar char=""/>
                      </a:pPr>
                      <a:r>
                        <a:rPr lang="en-US" sz="2200" dirty="0">
                          <a:solidFill>
                            <a:schemeClr val="bg1"/>
                          </a:solidFill>
                          <a:effectLst/>
                          <a:latin typeface="+mn-lt"/>
                          <a:ea typeface="Calibri"/>
                          <a:cs typeface="Times New Roman"/>
                        </a:rPr>
                        <a:t>Special Services for Groups Homeless Outreach Program Integrated Care System</a:t>
                      </a:r>
                    </a:p>
                  </a:txBody>
                  <a:tcPr marL="68580" marR="68580" marT="0" marB="0"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8114422"/>
                  </a:ext>
                </a:extLst>
              </a:tr>
              <a:tr h="715804">
                <a:tc>
                  <a:txBody>
                    <a:bodyPr/>
                    <a:lstStyle/>
                    <a:p>
                      <a:pPr marL="0" marR="0" algn="ctr">
                        <a:lnSpc>
                          <a:spcPct val="100000"/>
                        </a:lnSpc>
                        <a:spcBef>
                          <a:spcPts val="0"/>
                        </a:spcBef>
                        <a:spcAft>
                          <a:spcPts val="0"/>
                        </a:spcAft>
                      </a:pPr>
                      <a:r>
                        <a:rPr lang="en-US" sz="2200" dirty="0">
                          <a:solidFill>
                            <a:schemeClr val="bg1"/>
                          </a:solidFill>
                          <a:effectLst/>
                          <a:latin typeface="+mn-lt"/>
                        </a:rPr>
                        <a:t>SPA 7</a:t>
                      </a:r>
                      <a:endParaRPr lang="en-US" sz="2200" b="0" dirty="0">
                        <a:solidFill>
                          <a:schemeClr val="bg1"/>
                        </a:solidFill>
                        <a:effectLst/>
                        <a:latin typeface="+mn-lt"/>
                        <a:ea typeface="Calibri"/>
                        <a:cs typeface="Times New Roman"/>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marL="342900" marR="0" lvl="0" indent="-342900">
                        <a:lnSpc>
                          <a:spcPct val="100000"/>
                        </a:lnSpc>
                        <a:spcBef>
                          <a:spcPts val="0"/>
                        </a:spcBef>
                        <a:spcAft>
                          <a:spcPts val="0"/>
                        </a:spcAft>
                        <a:buFont typeface="Wingdings"/>
                        <a:buChar char=""/>
                      </a:pPr>
                      <a:r>
                        <a:rPr lang="en-US" sz="2200" dirty="0">
                          <a:solidFill>
                            <a:schemeClr val="bg1"/>
                          </a:solidFill>
                          <a:effectLst/>
                          <a:latin typeface="+mn-lt"/>
                        </a:rPr>
                        <a:t>California Hispanic Commission on Alcohol and Drug Abuse</a:t>
                      </a:r>
                    </a:p>
                  </a:txBody>
                  <a:tcPr marL="68580" marR="68580" marT="0" marB="0"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52869">
                <a:tc>
                  <a:txBody>
                    <a:bodyPr/>
                    <a:lstStyle/>
                    <a:p>
                      <a:pPr marL="0" marR="0" algn="ctr">
                        <a:lnSpc>
                          <a:spcPct val="100000"/>
                        </a:lnSpc>
                        <a:spcBef>
                          <a:spcPts val="0"/>
                        </a:spcBef>
                        <a:spcAft>
                          <a:spcPts val="0"/>
                        </a:spcAft>
                      </a:pPr>
                      <a:r>
                        <a:rPr lang="en-US" sz="2200" b="1" dirty="0">
                          <a:solidFill>
                            <a:schemeClr val="bg1"/>
                          </a:solidFill>
                          <a:effectLst/>
                          <a:latin typeface="+mn-lt"/>
                          <a:ea typeface="Calibri"/>
                          <a:cs typeface="Times New Roman"/>
                        </a:rPr>
                        <a:t>SPA 8</a:t>
                      </a:r>
                    </a:p>
                  </a:txBody>
                  <a:tcPr marL="68580" marR="68580" marT="0" marB="0" anchor="ctr">
                    <a:lnR w="6350" cap="flat" cmpd="sng" algn="ctr">
                      <a:solidFill>
                        <a:schemeClr val="tx1"/>
                      </a:solidFill>
                      <a:prstDash val="solid"/>
                      <a:round/>
                      <a:headEnd type="none" w="med" len="med"/>
                      <a:tailEnd type="none" w="med" len="med"/>
                    </a:lnR>
                  </a:tcPr>
                </a:tc>
                <a:tc>
                  <a:txBody>
                    <a:bodyPr/>
                    <a:lstStyle/>
                    <a:p>
                      <a:pPr marL="342900" marR="0" lvl="0" indent="-342900">
                        <a:lnSpc>
                          <a:spcPct val="100000"/>
                        </a:lnSpc>
                        <a:spcBef>
                          <a:spcPts val="0"/>
                        </a:spcBef>
                        <a:spcAft>
                          <a:spcPts val="0"/>
                        </a:spcAft>
                        <a:buFont typeface="Wingdings"/>
                        <a:buChar char=""/>
                      </a:pPr>
                      <a:r>
                        <a:rPr lang="en-US" sz="2200" dirty="0">
                          <a:solidFill>
                            <a:schemeClr val="bg1"/>
                          </a:solidFill>
                          <a:effectLst/>
                          <a:latin typeface="+mn-lt"/>
                        </a:rPr>
                        <a:t>Behavioral Health Services </a:t>
                      </a:r>
                    </a:p>
                  </a:txBody>
                  <a:tcPr marL="68580" marR="68580" marT="0" marB="0"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53249970"/>
                  </a:ext>
                </a:extLst>
              </a:tr>
            </a:tbl>
          </a:graphicData>
        </a:graphic>
      </p:graphicFrame>
      <p:sp>
        <p:nvSpPr>
          <p:cNvPr id="9" name="TextBox 8">
            <a:extLst>
              <a:ext uri="{FF2B5EF4-FFF2-40B4-BE49-F238E27FC236}">
                <a16:creationId xmlns:a16="http://schemas.microsoft.com/office/drawing/2014/main" id="{C7E8AE79-A9D1-47D9-A34A-F160C7E73568}"/>
              </a:ext>
            </a:extLst>
          </p:cNvPr>
          <p:cNvSpPr txBox="1"/>
          <p:nvPr/>
        </p:nvSpPr>
        <p:spPr>
          <a:xfrm>
            <a:off x="200026" y="212719"/>
            <a:ext cx="9842499" cy="1384995"/>
          </a:xfrm>
          <a:prstGeom prst="rect">
            <a:avLst/>
          </a:prstGeom>
          <a:noFill/>
        </p:spPr>
        <p:txBody>
          <a:bodyPr wrap="square" rtlCol="0">
            <a:spAutoFit/>
          </a:bodyPr>
          <a:lstStyle/>
          <a:p>
            <a:pPr algn="ctr"/>
            <a:r>
              <a:rPr lang="en-US" sz="2800" dirty="0">
                <a:solidFill>
                  <a:schemeClr val="bg2">
                    <a:lumMod val="60000"/>
                    <a:lumOff val="40000"/>
                  </a:schemeClr>
                </a:solidFill>
                <a:ea typeface="Tahoma" panose="020B0604030504040204" pitchFamily="34" charset="0"/>
                <a:cs typeface="Tahoma" panose="020B0604030504040204" pitchFamily="34" charset="0"/>
              </a:rPr>
              <a:t>CENS is comprised of Eight (8) Community Based Organizations in each of the eight (8) Service Planning Areas (SPA) </a:t>
            </a:r>
          </a:p>
        </p:txBody>
      </p:sp>
    </p:spTree>
    <p:extLst>
      <p:ext uri="{BB962C8B-B14F-4D97-AF65-F5344CB8AC3E}">
        <p14:creationId xmlns:p14="http://schemas.microsoft.com/office/powerpoint/2010/main" val="1458782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24" y="184252"/>
            <a:ext cx="10872715" cy="650261"/>
          </a:xfrm>
        </p:spPr>
        <p:txBody>
          <a:bodyPr>
            <a:noAutofit/>
          </a:bodyPr>
          <a:lstStyle/>
          <a:p>
            <a:pPr algn="ctr"/>
            <a:r>
              <a:rPr lang="en-US" dirty="0">
                <a:solidFill>
                  <a:schemeClr val="bg2">
                    <a:lumMod val="60000"/>
                    <a:lumOff val="40000"/>
                  </a:schemeClr>
                </a:solidFill>
                <a:latin typeface="+mn-lt"/>
                <a:ea typeface="Tahoma" panose="020B0604030504040204" pitchFamily="34" charset="0"/>
                <a:cs typeface="Tahoma" panose="020B0604030504040204" pitchFamily="34" charset="0"/>
              </a:rPr>
              <a:t>CENS Locations</a:t>
            </a:r>
          </a:p>
        </p:txBody>
      </p:sp>
      <p:sp>
        <p:nvSpPr>
          <p:cNvPr id="4" name="Slide Number Placeholder 3"/>
          <p:cNvSpPr>
            <a:spLocks noGrp="1"/>
          </p:cNvSpPr>
          <p:nvPr>
            <p:ph type="sldNum" sz="quarter" idx="12"/>
          </p:nvPr>
        </p:nvSpPr>
        <p:spPr/>
        <p:txBody>
          <a:bodyPr/>
          <a:lstStyle/>
          <a:p>
            <a:fld id="{C3111FA1-5AF9-0647-B31D-D6250D4530A3}" type="slidenum">
              <a:rPr lang="en-US" smtClean="0"/>
              <a:t>28</a:t>
            </a:fld>
            <a:endParaRPr lang="en-US" dirty="0"/>
          </a:p>
        </p:txBody>
      </p:sp>
      <p:sp>
        <p:nvSpPr>
          <p:cNvPr id="6" name="Rectangle 5"/>
          <p:cNvSpPr/>
          <p:nvPr/>
        </p:nvSpPr>
        <p:spPr>
          <a:xfrm>
            <a:off x="509659" y="1063416"/>
            <a:ext cx="10872715" cy="5109091"/>
          </a:xfrm>
          <a:prstGeom prst="rect">
            <a:avLst/>
          </a:prstGeom>
        </p:spPr>
        <p:txBody>
          <a:bodyPr wrap="square">
            <a:spAutoFit/>
          </a:bodyPr>
          <a:lstStyle/>
          <a:p>
            <a:pPr>
              <a:spcBef>
                <a:spcPts val="300"/>
              </a:spcBef>
              <a:spcAft>
                <a:spcPts val="300"/>
              </a:spcAft>
            </a:pPr>
            <a:r>
              <a:rPr lang="en-US" sz="2200" dirty="0">
                <a:cs typeface="Arial" panose="020B0604020202020204" pitchFamily="34" charset="0"/>
              </a:rPr>
              <a:t>CENS are co-located at various government and community sites: </a:t>
            </a:r>
          </a:p>
          <a:p>
            <a:pPr marL="687388" indent="-347663">
              <a:spcBef>
                <a:spcPts val="300"/>
              </a:spcBef>
              <a:spcAft>
                <a:spcPts val="300"/>
              </a:spcAft>
              <a:buFont typeface="Calibri" panose="020F0502020204030204" pitchFamily="34" charset="0"/>
              <a:buChar char="–"/>
            </a:pPr>
            <a:r>
              <a:rPr lang="en-US" sz="2200" dirty="0">
                <a:cs typeface="Arial" panose="020B0604020202020204" pitchFamily="34" charset="0"/>
              </a:rPr>
              <a:t>Department of Children and Family Services Regional Offices</a:t>
            </a:r>
          </a:p>
          <a:p>
            <a:pPr marL="687388" indent="-347663">
              <a:spcBef>
                <a:spcPts val="300"/>
              </a:spcBef>
              <a:spcAft>
                <a:spcPts val="300"/>
              </a:spcAft>
              <a:buFont typeface="Calibri" panose="020F0502020204030204" pitchFamily="34" charset="0"/>
              <a:buChar char="–"/>
            </a:pPr>
            <a:r>
              <a:rPr lang="en-US" sz="2200" dirty="0">
                <a:cs typeface="Arial" panose="020B0604020202020204" pitchFamily="34" charset="0"/>
              </a:rPr>
              <a:t>Department of Mental Health Psychiatric Urgent Care Centers (UCC) and Psychiatric Emergency Departments</a:t>
            </a:r>
          </a:p>
          <a:p>
            <a:pPr marL="687388" indent="-347663">
              <a:spcBef>
                <a:spcPts val="300"/>
              </a:spcBef>
              <a:spcAft>
                <a:spcPts val="300"/>
              </a:spcAft>
              <a:buFont typeface="Calibri" panose="020F0502020204030204" pitchFamily="34" charset="0"/>
              <a:buChar char="–"/>
            </a:pPr>
            <a:r>
              <a:rPr lang="en-US" sz="2200" dirty="0">
                <a:cs typeface="Arial" panose="020B0604020202020204" pitchFamily="34" charset="0"/>
              </a:rPr>
              <a:t>Health Facilities (e.g., public and private Emergency Departments and FQHCs) </a:t>
            </a:r>
          </a:p>
          <a:p>
            <a:pPr marL="687388" indent="-347663">
              <a:spcBef>
                <a:spcPts val="300"/>
              </a:spcBef>
              <a:spcAft>
                <a:spcPts val="300"/>
              </a:spcAft>
              <a:buFont typeface="Calibri" panose="020F0502020204030204" pitchFamily="34" charset="0"/>
              <a:buChar char="–"/>
            </a:pPr>
            <a:r>
              <a:rPr lang="en-US" sz="2200" dirty="0">
                <a:cs typeface="Arial" panose="020B0604020202020204" pitchFamily="34" charset="0"/>
              </a:rPr>
              <a:t>Homeless Encampments </a:t>
            </a:r>
          </a:p>
          <a:p>
            <a:pPr marL="687388" indent="-347663">
              <a:spcBef>
                <a:spcPts val="300"/>
              </a:spcBef>
              <a:spcAft>
                <a:spcPts val="300"/>
              </a:spcAft>
              <a:buFont typeface="Calibri" panose="020F0502020204030204" pitchFamily="34" charset="0"/>
              <a:buChar char="–"/>
            </a:pPr>
            <a:r>
              <a:rPr lang="en-US" sz="2200" dirty="0">
                <a:cs typeface="Arial" panose="020B0604020202020204" pitchFamily="34" charset="0"/>
              </a:rPr>
              <a:t>Permanent Supportive Housing (PSH) sites</a:t>
            </a:r>
          </a:p>
          <a:p>
            <a:pPr marL="687388" indent="-347663">
              <a:spcBef>
                <a:spcPts val="300"/>
              </a:spcBef>
              <a:spcAft>
                <a:spcPts val="300"/>
              </a:spcAft>
              <a:buFont typeface="Calibri" panose="020F0502020204030204" pitchFamily="34" charset="0"/>
              <a:buChar char="–"/>
            </a:pPr>
            <a:r>
              <a:rPr lang="en-US" sz="2200" dirty="0">
                <a:cs typeface="Arial" panose="020B0604020202020204" pitchFamily="34" charset="0"/>
              </a:rPr>
              <a:t>Los Angeles Superior Court (e.g., Antelope Valley, Criminal Courts Building, Compton, Pasadena, Van Nuys)</a:t>
            </a:r>
          </a:p>
          <a:p>
            <a:pPr marL="687388" indent="-347663">
              <a:spcBef>
                <a:spcPts val="300"/>
              </a:spcBef>
              <a:spcAft>
                <a:spcPts val="300"/>
              </a:spcAft>
              <a:buFont typeface="Calibri" panose="020F0502020204030204" pitchFamily="34" charset="0"/>
              <a:buChar char="–"/>
            </a:pPr>
            <a:r>
              <a:rPr lang="en-US" sz="2200" dirty="0">
                <a:cs typeface="Arial" panose="020B0604020202020204" pitchFamily="34" charset="0"/>
              </a:rPr>
              <a:t>Probation Department (e.g., Assembly Bill 109 HUBS and Adult Area Offices)</a:t>
            </a:r>
          </a:p>
          <a:p>
            <a:pPr marL="687388" indent="-347663">
              <a:spcBef>
                <a:spcPts val="300"/>
              </a:spcBef>
              <a:spcAft>
                <a:spcPts val="300"/>
              </a:spcAft>
              <a:buFont typeface="Calibri" panose="020F0502020204030204" pitchFamily="34" charset="0"/>
              <a:buChar char="–"/>
            </a:pPr>
            <a:r>
              <a:rPr lang="en-US" sz="2200" dirty="0">
                <a:cs typeface="Arial" panose="020B0604020202020204" pitchFamily="34" charset="0"/>
              </a:rPr>
              <a:t>Sheriff’s Department (e.g., Twin Towers Correctional Facility)</a:t>
            </a:r>
          </a:p>
        </p:txBody>
      </p:sp>
    </p:spTree>
    <p:extLst>
      <p:ext uri="{BB962C8B-B14F-4D97-AF65-F5344CB8AC3E}">
        <p14:creationId xmlns:p14="http://schemas.microsoft.com/office/powerpoint/2010/main" val="454499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D38C-663E-4058-9CE0-61E79013CABD}"/>
              </a:ext>
            </a:extLst>
          </p:cNvPr>
          <p:cNvSpPr>
            <a:spLocks noGrp="1"/>
          </p:cNvSpPr>
          <p:nvPr>
            <p:ph type="title"/>
          </p:nvPr>
        </p:nvSpPr>
        <p:spPr>
          <a:xfrm>
            <a:off x="674686" y="100293"/>
            <a:ext cx="9404723" cy="1400530"/>
          </a:xfrm>
        </p:spPr>
        <p:txBody>
          <a:bodyPr/>
          <a:lstStyle/>
          <a:p>
            <a:pPr algn="ctr"/>
            <a:r>
              <a:rPr lang="en-US" sz="4800" dirty="0">
                <a:solidFill>
                  <a:schemeClr val="bg2">
                    <a:lumMod val="60000"/>
                    <a:lumOff val="40000"/>
                  </a:schemeClr>
                </a:solidFill>
                <a:latin typeface="+mn-lt"/>
                <a:ea typeface="Tahoma" panose="020B0604030504040204" pitchFamily="34" charset="0"/>
                <a:cs typeface="Tahoma" panose="020B0604030504040204" pitchFamily="34" charset="0"/>
              </a:rPr>
              <a:t>CENS Core Activities </a:t>
            </a:r>
          </a:p>
        </p:txBody>
      </p:sp>
      <p:sp>
        <p:nvSpPr>
          <p:cNvPr id="3" name="Content Placeholder 2">
            <a:extLst>
              <a:ext uri="{FF2B5EF4-FFF2-40B4-BE49-F238E27FC236}">
                <a16:creationId xmlns:a16="http://schemas.microsoft.com/office/drawing/2014/main" id="{9D123D53-BE93-4080-8932-EFFE29F1D303}"/>
              </a:ext>
            </a:extLst>
          </p:cNvPr>
          <p:cNvSpPr>
            <a:spLocks noGrp="1"/>
          </p:cNvSpPr>
          <p:nvPr>
            <p:ph idx="1"/>
          </p:nvPr>
        </p:nvSpPr>
        <p:spPr>
          <a:xfrm>
            <a:off x="308344" y="1343025"/>
            <a:ext cx="11493796" cy="5013326"/>
          </a:xfrm>
        </p:spPr>
        <p:txBody>
          <a:bodyPr/>
          <a:lstStyle/>
          <a:p>
            <a:endParaRPr lang="en-US" sz="800" dirty="0"/>
          </a:p>
          <a:p>
            <a:r>
              <a:rPr lang="en-US" sz="2800" dirty="0"/>
              <a:t>Client Outreach and Engagement </a:t>
            </a:r>
          </a:p>
          <a:p>
            <a:r>
              <a:rPr lang="en-US" sz="2800" dirty="0"/>
              <a:t>Client Eligibility and Enrollment </a:t>
            </a:r>
          </a:p>
          <a:p>
            <a:r>
              <a:rPr lang="en-US" sz="2800" dirty="0"/>
              <a:t>Client Education </a:t>
            </a:r>
          </a:p>
          <a:p>
            <a:pPr>
              <a:spcBef>
                <a:spcPts val="600"/>
              </a:spcBef>
              <a:spcAft>
                <a:spcPts val="600"/>
              </a:spcAft>
            </a:pPr>
            <a:r>
              <a:rPr lang="en-US" sz="2800" dirty="0"/>
              <a:t>Client Screening, Appointment Scheduling, Reminders and Follow-up</a:t>
            </a:r>
          </a:p>
          <a:p>
            <a:pPr>
              <a:spcBef>
                <a:spcPts val="600"/>
              </a:spcBef>
              <a:spcAft>
                <a:spcPts val="600"/>
              </a:spcAft>
            </a:pPr>
            <a:r>
              <a:rPr lang="en-US" sz="2800" dirty="0"/>
              <a:t>Service Navigation, Ancillary Referrals and Linkages </a:t>
            </a:r>
          </a:p>
          <a:p>
            <a:pPr>
              <a:spcBef>
                <a:spcPts val="600"/>
              </a:spcBef>
              <a:spcAft>
                <a:spcPts val="600"/>
              </a:spcAft>
            </a:pPr>
            <a:r>
              <a:rPr lang="en-US" sz="2800" dirty="0"/>
              <a:t>Documentation and Reporting </a:t>
            </a:r>
          </a:p>
          <a:p>
            <a:pPr>
              <a:spcBef>
                <a:spcPts val="600"/>
              </a:spcBef>
              <a:spcAft>
                <a:spcPts val="600"/>
              </a:spcAft>
            </a:pPr>
            <a:r>
              <a:rPr lang="en-US" sz="2800" dirty="0"/>
              <a:t>Agency and Community Education</a:t>
            </a:r>
            <a:r>
              <a:rPr lang="en-US" dirty="0"/>
              <a:t> </a:t>
            </a:r>
          </a:p>
          <a:p>
            <a:pPr>
              <a:spcBef>
                <a:spcPts val="600"/>
              </a:spcBef>
              <a:spcAft>
                <a:spcPts val="600"/>
              </a:spcAft>
            </a:pPr>
            <a:endParaRPr lang="en-US" sz="2800" b="1" dirty="0"/>
          </a:p>
          <a:p>
            <a:pPr marL="0" indent="0">
              <a:buNone/>
            </a:pPr>
            <a:endParaRPr lang="en-US" sz="2800" b="1" dirty="0"/>
          </a:p>
        </p:txBody>
      </p:sp>
      <p:sp>
        <p:nvSpPr>
          <p:cNvPr id="4" name="Slide Number Placeholder 3">
            <a:extLst>
              <a:ext uri="{FF2B5EF4-FFF2-40B4-BE49-F238E27FC236}">
                <a16:creationId xmlns:a16="http://schemas.microsoft.com/office/drawing/2014/main" id="{42D5FA01-9D88-4989-BB45-57E2446E6733}"/>
              </a:ext>
            </a:extLst>
          </p:cNvPr>
          <p:cNvSpPr>
            <a:spLocks noGrp="1"/>
          </p:cNvSpPr>
          <p:nvPr>
            <p:ph type="sldNum" sz="quarter" idx="12"/>
          </p:nvPr>
        </p:nvSpPr>
        <p:spPr/>
        <p:txBody>
          <a:bodyPr/>
          <a:lstStyle/>
          <a:p>
            <a:fld id="{C3111FA1-5AF9-0647-B31D-D6250D4530A3}" type="slidenum">
              <a:rPr lang="en-US" smtClean="0"/>
              <a:t>29</a:t>
            </a:fld>
            <a:endParaRPr lang="en-US" dirty="0"/>
          </a:p>
        </p:txBody>
      </p:sp>
    </p:spTree>
    <p:extLst>
      <p:ext uri="{BB962C8B-B14F-4D97-AF65-F5344CB8AC3E}">
        <p14:creationId xmlns:p14="http://schemas.microsoft.com/office/powerpoint/2010/main" val="93901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solidFill>
                  <a:schemeClr val="bg2">
                    <a:lumMod val="60000"/>
                    <a:lumOff val="40000"/>
                  </a:schemeClr>
                </a:solidFill>
              </a:rPr>
              <a:t>Leading Causes of Homelessness</a:t>
            </a:r>
          </a:p>
        </p:txBody>
      </p:sp>
      <p:sp>
        <p:nvSpPr>
          <p:cNvPr id="6147" name="Content Placeholder 2"/>
          <p:cNvSpPr>
            <a:spLocks noGrp="1"/>
          </p:cNvSpPr>
          <p:nvPr>
            <p:ph idx="1"/>
          </p:nvPr>
        </p:nvSpPr>
        <p:spPr>
          <a:xfrm>
            <a:off x="1103312" y="1436914"/>
            <a:ext cx="8946541" cy="4811485"/>
          </a:xfrm>
        </p:spPr>
        <p:txBody>
          <a:bodyPr>
            <a:normAutofit fontScale="47500" lnSpcReduction="20000"/>
          </a:bodyPr>
          <a:lstStyle/>
          <a:p>
            <a:pPr>
              <a:lnSpc>
                <a:spcPct val="120000"/>
              </a:lnSpc>
              <a:buClr>
                <a:schemeClr val="bg2">
                  <a:lumMod val="60000"/>
                  <a:lumOff val="40000"/>
                </a:schemeClr>
              </a:buClr>
            </a:pPr>
            <a:r>
              <a:rPr lang="en-US" sz="4400" dirty="0">
                <a:cs typeface="Arial" panose="020B0604020202020204" pitchFamily="34" charset="0"/>
              </a:rPr>
              <a:t>Insufficient income and lack of affordable housing are the leading causes of homelessness (National Law Center on Homelessness &amp; Poverty)</a:t>
            </a:r>
          </a:p>
          <a:p>
            <a:pPr>
              <a:lnSpc>
                <a:spcPct val="120000"/>
              </a:lnSpc>
              <a:buClr>
                <a:schemeClr val="bg2">
                  <a:lumMod val="60000"/>
                  <a:lumOff val="40000"/>
                </a:schemeClr>
              </a:buClr>
            </a:pPr>
            <a:r>
              <a:rPr lang="en-US" sz="4400" dirty="0">
                <a:cs typeface="Arial" panose="020B0604020202020204" pitchFamily="34" charset="0"/>
              </a:rPr>
              <a:t>California Housing Partnership Corporation found an affordable housing gap in Los Angeles County of 527,000 units in 2015 Study.</a:t>
            </a:r>
          </a:p>
          <a:p>
            <a:pPr>
              <a:lnSpc>
                <a:spcPct val="120000"/>
              </a:lnSpc>
              <a:buClr>
                <a:schemeClr val="bg2">
                  <a:lumMod val="60000"/>
                  <a:lumOff val="40000"/>
                </a:schemeClr>
              </a:buClr>
            </a:pPr>
            <a:r>
              <a:rPr lang="en-US" sz="4400" dirty="0">
                <a:cs typeface="Arial" panose="020B0604020202020204" pitchFamily="34" charset="0"/>
              </a:rPr>
              <a:t>According to the National Law Center on Homelessness &amp; Poverty, the top </a:t>
            </a:r>
            <a:r>
              <a:rPr lang="en-US" sz="4400" b="1" dirty="0">
                <a:solidFill>
                  <a:schemeClr val="bg2">
                    <a:lumMod val="60000"/>
                    <a:lumOff val="40000"/>
                  </a:schemeClr>
                </a:solidFill>
                <a:cs typeface="Arial" panose="020B0604020202020204" pitchFamily="34" charset="0"/>
              </a:rPr>
              <a:t>(5) causes </a:t>
            </a:r>
            <a:r>
              <a:rPr lang="en-US" sz="4400" dirty="0">
                <a:cs typeface="Arial" panose="020B0604020202020204" pitchFamily="34" charset="0"/>
              </a:rPr>
              <a:t>among homelessness among individuals include: </a:t>
            </a:r>
          </a:p>
          <a:p>
            <a:pPr marL="1200150" lvl="2" indent="-342900">
              <a:buClr>
                <a:schemeClr val="bg2">
                  <a:lumMod val="60000"/>
                  <a:lumOff val="40000"/>
                </a:schemeClr>
              </a:buClr>
              <a:buSzPct val="100000"/>
              <a:buFont typeface="+mj-lt"/>
              <a:buAutoNum type="arabicParenR"/>
            </a:pPr>
            <a:r>
              <a:rPr lang="en-US" sz="3400" dirty="0">
                <a:cs typeface="Arial" panose="020B0604020202020204" pitchFamily="34" charset="0"/>
              </a:rPr>
              <a:t>Lack of Affordable Housing</a:t>
            </a:r>
          </a:p>
          <a:p>
            <a:pPr marL="1200150" lvl="2" indent="-342900">
              <a:buClr>
                <a:schemeClr val="bg2">
                  <a:lumMod val="60000"/>
                  <a:lumOff val="40000"/>
                </a:schemeClr>
              </a:buClr>
              <a:buSzPct val="100000"/>
              <a:buFont typeface="+mj-lt"/>
              <a:buAutoNum type="arabicParenR"/>
            </a:pPr>
            <a:r>
              <a:rPr lang="en-US" sz="3400" dirty="0">
                <a:cs typeface="Arial" panose="020B0604020202020204" pitchFamily="34" charset="0"/>
              </a:rPr>
              <a:t>Unemployment</a:t>
            </a:r>
          </a:p>
          <a:p>
            <a:pPr marL="1200150" lvl="2" indent="-342900">
              <a:buClr>
                <a:schemeClr val="bg2">
                  <a:lumMod val="60000"/>
                  <a:lumOff val="40000"/>
                </a:schemeClr>
              </a:buClr>
              <a:buSzPct val="100000"/>
              <a:buFont typeface="+mj-lt"/>
              <a:buAutoNum type="arabicParenR"/>
            </a:pPr>
            <a:r>
              <a:rPr lang="en-US" sz="3400" dirty="0">
                <a:cs typeface="Arial" panose="020B0604020202020204" pitchFamily="34" charset="0"/>
              </a:rPr>
              <a:t>Poverty</a:t>
            </a:r>
          </a:p>
          <a:p>
            <a:pPr marL="1200150" lvl="2" indent="-342900">
              <a:buClr>
                <a:schemeClr val="bg2">
                  <a:lumMod val="60000"/>
                  <a:lumOff val="40000"/>
                </a:schemeClr>
              </a:buClr>
              <a:buSzPct val="100000"/>
              <a:buFont typeface="+mj-lt"/>
              <a:buAutoNum type="arabicParenR"/>
            </a:pPr>
            <a:r>
              <a:rPr lang="en-US" sz="3400" dirty="0">
                <a:cs typeface="Arial" panose="020B0604020202020204" pitchFamily="34" charset="0"/>
              </a:rPr>
              <a:t>Mental Illness &amp; lack of needed services</a:t>
            </a:r>
          </a:p>
          <a:p>
            <a:pPr marL="1200150" lvl="2" indent="-342900">
              <a:buClr>
                <a:schemeClr val="bg2">
                  <a:lumMod val="60000"/>
                  <a:lumOff val="40000"/>
                </a:schemeClr>
              </a:buClr>
              <a:buSzPct val="100000"/>
              <a:buFont typeface="+mj-lt"/>
              <a:buAutoNum type="arabicParenR"/>
            </a:pPr>
            <a:r>
              <a:rPr lang="en-US" sz="3400" dirty="0">
                <a:cs typeface="Arial" panose="020B0604020202020204" pitchFamily="34" charset="0"/>
              </a:rPr>
              <a:t>Substance Abuse and lack of needed services</a:t>
            </a:r>
          </a:p>
          <a:p>
            <a:endParaRPr lang="en-US" altLang="en-US"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863741B2-B5C4-48E0-8C4C-3EF9E8B72995}"/>
              </a:ext>
            </a:extLst>
          </p:cNvPr>
          <p:cNvSpPr>
            <a:spLocks noGrp="1"/>
          </p:cNvSpPr>
          <p:nvPr>
            <p:ph type="sldNum" sz="quarter" idx="12"/>
          </p:nvPr>
        </p:nvSpPr>
        <p:spPr/>
        <p:txBody>
          <a:bodyPr/>
          <a:lstStyle/>
          <a:p>
            <a:fld id="{BFBDBA75-E85B-48D2-849D-AF13EBCECFB4}" type="slidenum">
              <a:rPr lang="en-US" smtClean="0"/>
              <a:t>3</a:t>
            </a:fld>
            <a:endParaRPr lang="en-US"/>
          </a:p>
        </p:txBody>
      </p:sp>
    </p:spTree>
    <p:extLst>
      <p:ext uri="{BB962C8B-B14F-4D97-AF65-F5344CB8AC3E}">
        <p14:creationId xmlns:p14="http://schemas.microsoft.com/office/powerpoint/2010/main" val="25495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0768"/>
            <a:ext cx="9404723" cy="1400530"/>
          </a:xfrm>
        </p:spPr>
        <p:txBody>
          <a:bodyPr/>
          <a:lstStyle/>
          <a:p>
            <a:pPr algn="ctr"/>
            <a:r>
              <a:rPr lang="en-US" dirty="0">
                <a:solidFill>
                  <a:schemeClr val="bg2">
                    <a:lumMod val="60000"/>
                    <a:lumOff val="40000"/>
                  </a:schemeClr>
                </a:solidFill>
                <a:latin typeface="+mn-lt"/>
                <a:ea typeface="Tahoma" panose="020B0604030504040204" pitchFamily="34" charset="0"/>
                <a:cs typeface="Tahoma" panose="020B0604030504040204" pitchFamily="34" charset="0"/>
              </a:rPr>
              <a:t>CENS Overview</a:t>
            </a:r>
          </a:p>
        </p:txBody>
      </p:sp>
      <p:sp>
        <p:nvSpPr>
          <p:cNvPr id="3" name="Content Placeholder 2"/>
          <p:cNvSpPr>
            <a:spLocks noGrp="1"/>
          </p:cNvSpPr>
          <p:nvPr>
            <p:ph idx="1"/>
          </p:nvPr>
        </p:nvSpPr>
        <p:spPr>
          <a:xfrm>
            <a:off x="941295" y="1409700"/>
            <a:ext cx="10563317" cy="5245100"/>
          </a:xfrm>
        </p:spPr>
        <p:txBody>
          <a:bodyPr>
            <a:normAutofit/>
          </a:bodyPr>
          <a:lstStyle/>
          <a:p>
            <a:r>
              <a:rPr lang="en-US" dirty="0"/>
              <a:t>The key goal of CENS is to provide integration and coordination of care by:</a:t>
            </a:r>
          </a:p>
          <a:p>
            <a:pPr lvl="2"/>
            <a:r>
              <a:rPr lang="en-US" sz="1800" dirty="0"/>
              <a:t>Providing substance use screenings </a:t>
            </a:r>
          </a:p>
          <a:p>
            <a:pPr lvl="2"/>
            <a:r>
              <a:rPr lang="en-US" sz="1800" dirty="0"/>
              <a:t>Referrals to Outpatient, Residential, and Detox services </a:t>
            </a:r>
          </a:p>
          <a:p>
            <a:pPr lvl="2"/>
            <a:r>
              <a:rPr lang="en-US" sz="1800" dirty="0"/>
              <a:t>Verifying Medi-</a:t>
            </a:r>
            <a:r>
              <a:rPr lang="en-US" sz="1800" dirty="0" err="1"/>
              <a:t>cal</a:t>
            </a:r>
            <a:r>
              <a:rPr lang="en-US" sz="1800" dirty="0"/>
              <a:t> eligibility and assisting individuals to enroll in Medi-</a:t>
            </a:r>
            <a:r>
              <a:rPr lang="en-US" sz="1800" dirty="0" err="1"/>
              <a:t>cal</a:t>
            </a:r>
            <a:r>
              <a:rPr lang="en-US" sz="1800" dirty="0"/>
              <a:t> or My Health LA</a:t>
            </a:r>
          </a:p>
          <a:p>
            <a:pPr marL="914400" lvl="2" indent="0">
              <a:buNone/>
            </a:pPr>
            <a:endParaRPr lang="en-US" dirty="0"/>
          </a:p>
          <a:p>
            <a:r>
              <a:rPr lang="en-US" dirty="0"/>
              <a:t>CENS utilizes evidence based methodologies (e.g., Motivational Interviewing) to engage, motivate and educate clients on: </a:t>
            </a:r>
          </a:p>
          <a:p>
            <a:pPr lvl="2"/>
            <a:r>
              <a:rPr lang="en-US" sz="1800" dirty="0"/>
              <a:t>Behavioral Changes </a:t>
            </a:r>
          </a:p>
          <a:p>
            <a:pPr lvl="2"/>
            <a:r>
              <a:rPr lang="en-US" sz="1800" dirty="0"/>
              <a:t>Substance Use Disorders </a:t>
            </a:r>
          </a:p>
          <a:p>
            <a:pPr lvl="2"/>
            <a:r>
              <a:rPr lang="en-US" sz="1800" dirty="0"/>
              <a:t>Coping Strategies </a:t>
            </a:r>
          </a:p>
          <a:p>
            <a:pPr lvl="2"/>
            <a:r>
              <a:rPr lang="en-US" sz="1800" dirty="0"/>
              <a:t>HIV/AIDS Education</a:t>
            </a:r>
          </a:p>
          <a:p>
            <a:pPr marL="914400" lvl="2" indent="0">
              <a:buNone/>
            </a:pPr>
            <a:endParaRPr lang="en-US" dirty="0"/>
          </a:p>
        </p:txBody>
      </p:sp>
      <p:sp>
        <p:nvSpPr>
          <p:cNvPr id="5" name="Content Placeholder 2"/>
          <p:cNvSpPr txBox="1">
            <a:spLocks/>
          </p:cNvSpPr>
          <p:nvPr/>
        </p:nvSpPr>
        <p:spPr>
          <a:xfrm>
            <a:off x="4541957" y="4394200"/>
            <a:ext cx="5508877" cy="2260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143000" marR="0" lvl="2" indent="-2286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schemeClr val="bg1"/>
                </a:solidFill>
                <a:effectLst/>
                <a:uLnTx/>
                <a:uFillTx/>
                <a:latin typeface="Century Gothic" panose="020B0502020202020204"/>
                <a:ea typeface="+mn-ea"/>
                <a:cs typeface="+mn-cs"/>
              </a:rPr>
              <a:t>Naloxone Overdose Prevention</a:t>
            </a:r>
          </a:p>
          <a:p>
            <a:pPr marL="1143000" marR="0" lvl="2" indent="-2286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schemeClr val="bg1"/>
                </a:solidFill>
                <a:effectLst/>
                <a:uLnTx/>
                <a:uFillTx/>
                <a:latin typeface="Century Gothic" panose="020B0502020202020204"/>
                <a:ea typeface="+mn-ea"/>
                <a:cs typeface="+mn-cs"/>
              </a:rPr>
              <a:t>Relapse Prevention </a:t>
            </a:r>
          </a:p>
          <a:p>
            <a:pPr marL="1143000" marR="0" lvl="2" indent="-2286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schemeClr val="bg1"/>
                </a:solidFill>
                <a:effectLst/>
                <a:uLnTx/>
                <a:uFillTx/>
                <a:latin typeface="Century Gothic" panose="020B0502020202020204"/>
                <a:ea typeface="+mn-ea"/>
                <a:cs typeface="+mn-cs"/>
              </a:rPr>
              <a:t>Medication – Assisted Treatment for Alcohol and Opioid Use Disorders </a:t>
            </a:r>
          </a:p>
          <a:p>
            <a:pPr marL="914400" marR="0" lvl="2"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74439826-F348-4E52-B875-E9017C5EA29F}"/>
              </a:ext>
            </a:extLst>
          </p:cNvPr>
          <p:cNvSpPr>
            <a:spLocks noGrp="1"/>
          </p:cNvSpPr>
          <p:nvPr>
            <p:ph type="sldNum" sz="quarter" idx="12"/>
          </p:nvPr>
        </p:nvSpPr>
        <p:spPr/>
        <p:txBody>
          <a:bodyPr/>
          <a:lstStyle/>
          <a:p>
            <a:fld id="{BFBDBA75-E85B-48D2-849D-AF13EBCECFB4}" type="slidenum">
              <a:rPr lang="en-US" smtClean="0"/>
              <a:t>30</a:t>
            </a:fld>
            <a:endParaRPr lang="en-US"/>
          </a:p>
        </p:txBody>
      </p:sp>
    </p:spTree>
    <p:extLst>
      <p:ext uri="{BB962C8B-B14F-4D97-AF65-F5344CB8AC3E}">
        <p14:creationId xmlns:p14="http://schemas.microsoft.com/office/powerpoint/2010/main" val="244704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6" y="186018"/>
            <a:ext cx="9404723" cy="1400530"/>
          </a:xfrm>
        </p:spPr>
        <p:txBody>
          <a:bodyPr/>
          <a:lstStyle/>
          <a:p>
            <a:pPr algn="ctr"/>
            <a:r>
              <a:rPr lang="en-US" dirty="0">
                <a:solidFill>
                  <a:schemeClr val="bg2">
                    <a:lumMod val="60000"/>
                    <a:lumOff val="40000"/>
                  </a:schemeClr>
                </a:solidFill>
                <a:ea typeface="Tahoma" panose="020B0604030504040204" pitchFamily="34" charset="0"/>
                <a:cs typeface="Tahoma" panose="020B0604030504040204" pitchFamily="34" charset="0"/>
              </a:rPr>
              <a:t>Overview Continuation</a:t>
            </a:r>
          </a:p>
        </p:txBody>
      </p:sp>
      <p:sp>
        <p:nvSpPr>
          <p:cNvPr id="3" name="Content Placeholder 2"/>
          <p:cNvSpPr>
            <a:spLocks noGrp="1"/>
          </p:cNvSpPr>
          <p:nvPr>
            <p:ph idx="1"/>
          </p:nvPr>
        </p:nvSpPr>
        <p:spPr>
          <a:xfrm>
            <a:off x="779462" y="1273175"/>
            <a:ext cx="9602788" cy="5194300"/>
          </a:xfrm>
        </p:spPr>
        <p:txBody>
          <a:bodyPr>
            <a:normAutofit fontScale="92500" lnSpcReduction="20000"/>
          </a:bodyPr>
          <a:lstStyle/>
          <a:p>
            <a:r>
              <a:rPr lang="en-US" dirty="0"/>
              <a:t>CENS screens clients using the ASAM Triage to determine a client’s provisional level of care and to schedule an intake appointment with a treatment facility.</a:t>
            </a:r>
          </a:p>
          <a:p>
            <a:pPr marL="0" indent="0">
              <a:buNone/>
            </a:pPr>
            <a:endParaRPr lang="en-US" dirty="0"/>
          </a:p>
          <a:p>
            <a:r>
              <a:rPr lang="en-US" dirty="0"/>
              <a:t>CENS provides wraparound services, such as: </a:t>
            </a:r>
          </a:p>
          <a:p>
            <a:pPr lvl="2"/>
            <a:r>
              <a:rPr lang="en-US" sz="1800" dirty="0"/>
              <a:t>Appointment reminders and follow-ups  </a:t>
            </a:r>
          </a:p>
          <a:p>
            <a:pPr lvl="2"/>
            <a:r>
              <a:rPr lang="en-US" sz="1800" dirty="0"/>
              <a:t>Coordinating and providing transportation to treatment </a:t>
            </a:r>
          </a:p>
          <a:p>
            <a:pPr lvl="2"/>
            <a:r>
              <a:rPr lang="en-US" sz="1800" dirty="0"/>
              <a:t>Serve as a liaison between the treatment facility and client to remove any barriers preventing clients from enrolling in a program.</a:t>
            </a:r>
          </a:p>
          <a:p>
            <a:pPr lvl="2"/>
            <a:endParaRPr lang="en-US" dirty="0"/>
          </a:p>
          <a:p>
            <a:r>
              <a:rPr lang="en-US" dirty="0"/>
              <a:t>For clients who do not make it to treatment, CENS staff provides harm reduction interventions, such as: </a:t>
            </a:r>
          </a:p>
          <a:p>
            <a:pPr lvl="2"/>
            <a:r>
              <a:rPr lang="en-US" sz="1800" dirty="0"/>
              <a:t>Substance use education </a:t>
            </a:r>
          </a:p>
          <a:p>
            <a:pPr lvl="2"/>
            <a:r>
              <a:rPr lang="en-US" sz="1800" dirty="0"/>
              <a:t>Education on local needle exchange programs</a:t>
            </a:r>
          </a:p>
          <a:p>
            <a:pPr lvl="2"/>
            <a:r>
              <a:rPr lang="en-US" sz="1800" dirty="0"/>
              <a:t>Overdose prevention</a:t>
            </a:r>
          </a:p>
          <a:p>
            <a:pPr lvl="2"/>
            <a:r>
              <a:rPr lang="en-US" sz="1800" dirty="0"/>
              <a:t>Medication Assisted Treatment options</a:t>
            </a:r>
          </a:p>
          <a:p>
            <a:pPr marL="914400" lvl="2" indent="0">
              <a:buNone/>
            </a:pPr>
            <a:endParaRPr lang="en-US" dirty="0"/>
          </a:p>
        </p:txBody>
      </p:sp>
      <p:sp>
        <p:nvSpPr>
          <p:cNvPr id="4" name="Slide Number Placeholder 3">
            <a:extLst>
              <a:ext uri="{FF2B5EF4-FFF2-40B4-BE49-F238E27FC236}">
                <a16:creationId xmlns:a16="http://schemas.microsoft.com/office/drawing/2014/main" id="{C84B0DC5-92AC-4852-982D-E2A7E2B39DD8}"/>
              </a:ext>
            </a:extLst>
          </p:cNvPr>
          <p:cNvSpPr>
            <a:spLocks noGrp="1"/>
          </p:cNvSpPr>
          <p:nvPr>
            <p:ph type="sldNum" sz="quarter" idx="12"/>
          </p:nvPr>
        </p:nvSpPr>
        <p:spPr/>
        <p:txBody>
          <a:bodyPr/>
          <a:lstStyle/>
          <a:p>
            <a:fld id="{BFBDBA75-E85B-48D2-849D-AF13EBCECFB4}" type="slidenum">
              <a:rPr lang="en-US" smtClean="0"/>
              <a:t>31</a:t>
            </a:fld>
            <a:endParaRPr lang="en-US"/>
          </a:p>
        </p:txBody>
      </p:sp>
    </p:spTree>
    <p:extLst>
      <p:ext uri="{BB962C8B-B14F-4D97-AF65-F5344CB8AC3E}">
        <p14:creationId xmlns:p14="http://schemas.microsoft.com/office/powerpoint/2010/main" val="3155878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61" y="57802"/>
            <a:ext cx="9404723" cy="1400530"/>
          </a:xfrm>
        </p:spPr>
        <p:txBody>
          <a:bodyPr/>
          <a:lstStyle/>
          <a:p>
            <a:pPr algn="ctr"/>
            <a:r>
              <a:rPr lang="en-US" sz="3600" cap="all" dirty="0">
                <a:solidFill>
                  <a:schemeClr val="bg2">
                    <a:lumMod val="60000"/>
                    <a:lumOff val="40000"/>
                  </a:schemeClr>
                </a:solidFill>
                <a:ea typeface="Tahoma" panose="020B0604030504040204" pitchFamily="34" charset="0"/>
                <a:cs typeface="Tahoma" panose="020B0604030504040204" pitchFamily="34" charset="0"/>
              </a:rPr>
              <a:t>HOW Measure H Funding IS utilized FOR D7</a:t>
            </a:r>
            <a:endParaRPr lang="en-US" sz="3600" dirty="0">
              <a:solidFill>
                <a:schemeClr val="bg2">
                  <a:lumMod val="60000"/>
                  <a:lumOff val="40000"/>
                </a:schemeClr>
              </a:solidFill>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14350" y="1853248"/>
            <a:ext cx="10766612" cy="5411006"/>
          </a:xfrm>
        </p:spPr>
        <p:txBody>
          <a:bodyPr/>
          <a:lstStyle/>
          <a:p>
            <a:r>
              <a:rPr lang="en-US" sz="2400" dirty="0">
                <a:cs typeface="Arial" panose="020B0604020202020204" pitchFamily="34" charset="0"/>
              </a:rPr>
              <a:t>Through Measure H funding of Homeless Initiative (HI) Strategy D7: Services and Rental Subsidies for Permanent Supportive Housing (PSH).</a:t>
            </a:r>
          </a:p>
          <a:p>
            <a:r>
              <a:rPr lang="en-US" sz="2400" b="1" dirty="0">
                <a:cs typeface="Arial" panose="020B0604020202020204" pitchFamily="34" charset="0"/>
              </a:rPr>
              <a:t>CENS providers provide services at project-based and scattered PSH sites that include:</a:t>
            </a:r>
          </a:p>
          <a:p>
            <a:pPr lvl="2">
              <a:buClr>
                <a:schemeClr val="tx2"/>
              </a:buClr>
              <a:buFont typeface="Arial" panose="020B0604020202020204" pitchFamily="34" charset="0"/>
              <a:buChar char="•"/>
            </a:pPr>
            <a:r>
              <a:rPr lang="en-US" sz="2400" dirty="0">
                <a:cs typeface="Arial" panose="020B0604020202020204" pitchFamily="34" charset="0"/>
              </a:rPr>
              <a:t>Outreach and engagement services to residents in permanent supporting housing.</a:t>
            </a:r>
          </a:p>
          <a:p>
            <a:pPr lvl="2">
              <a:buClr>
                <a:schemeClr val="tx2"/>
              </a:buClr>
              <a:buFont typeface="Arial" panose="020B0604020202020204" pitchFamily="34" charset="0"/>
              <a:buChar char="•"/>
            </a:pPr>
            <a:r>
              <a:rPr lang="en-US" sz="2400" dirty="0">
                <a:cs typeface="Arial" panose="020B0604020202020204" pitchFamily="34" charset="0"/>
              </a:rPr>
              <a:t>Provide SUD screening and referral to SUD treatment services.</a:t>
            </a:r>
          </a:p>
          <a:p>
            <a:pPr lvl="2">
              <a:buClr>
                <a:schemeClr val="tx2"/>
              </a:buClr>
              <a:buFont typeface="Arial" panose="020B0604020202020204" pitchFamily="34" charset="0"/>
              <a:buChar char="•"/>
            </a:pPr>
            <a:r>
              <a:rPr lang="en-US" sz="2400" dirty="0">
                <a:cs typeface="Arial" panose="020B0604020202020204" pitchFamily="34" charset="0"/>
              </a:rPr>
              <a:t>Funding supports the co-location of CENS at selected permanent supporting housing facilities. </a:t>
            </a:r>
          </a:p>
          <a:p>
            <a:pPr marL="914400" lvl="2" indent="0">
              <a:buClr>
                <a:schemeClr val="tx2"/>
              </a:buClr>
              <a:buNone/>
            </a:pPr>
            <a:endParaRPr lang="en-US" sz="2400" dirty="0">
              <a:latin typeface="Arial" panose="020B0604020202020204" pitchFamily="34" charset="0"/>
              <a:cs typeface="Arial" panose="020B0604020202020204" pitchFamily="34" charset="0"/>
            </a:endParaRPr>
          </a:p>
          <a:p>
            <a:pPr marL="272034" lvl="1" indent="0">
              <a:buClr>
                <a:schemeClr val="tx2"/>
              </a:buClr>
              <a:buNone/>
            </a:pPr>
            <a:endParaRPr lang="en-US" sz="2000" dirty="0">
              <a:latin typeface="Arial" panose="020B0604020202020204" pitchFamily="34" charset="0"/>
              <a:cs typeface="Arial" panose="020B0604020202020204" pitchFamily="34" charset="0"/>
            </a:endParaRPr>
          </a:p>
          <a:p>
            <a:pPr lvl="1">
              <a:buClr>
                <a:schemeClr val="tx2"/>
              </a:buClr>
              <a:buFont typeface="Arial" panose="020B0604020202020204" pitchFamily="34" charset="0"/>
              <a:buChar char="•"/>
            </a:pPr>
            <a:endParaRPr lang="en-US" altLang="en-US" sz="2000" dirty="0">
              <a:latin typeface="Arial" panose="020B0604020202020204" pitchFamily="34" charset="0"/>
              <a:ea typeface="Times New Roman" panose="02020603050405020304" pitchFamily="18" charset="0"/>
              <a:cs typeface="Arial" panose="020B0604020202020204" pitchFamily="34" charset="0"/>
            </a:endParaRPr>
          </a:p>
          <a:p>
            <a:pPr lvl="1">
              <a:buClr>
                <a:schemeClr val="tx2"/>
              </a:buClr>
              <a:buFont typeface="Arial" panose="020B0604020202020204" pitchFamily="34" charset="0"/>
              <a:buChar char="•"/>
            </a:pPr>
            <a:endParaRPr lang="en-US" altLang="en-US" sz="2000" dirty="0">
              <a:latin typeface="Arial" panose="020B0604020202020204" pitchFamily="34" charset="0"/>
              <a:ea typeface="Times New Roman" panose="02020603050405020304" pitchFamily="18" charset="0"/>
              <a:cs typeface="Arial" panose="020B0604020202020204" pitchFamily="34" charset="0"/>
            </a:endParaRPr>
          </a:p>
          <a:p>
            <a:pPr lvl="1">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buNone/>
            </a:pPr>
            <a:endParaRPr lang="en-US" sz="800" dirty="0"/>
          </a:p>
        </p:txBody>
      </p:sp>
      <p:sp>
        <p:nvSpPr>
          <p:cNvPr id="5" name="Rectangle 1"/>
          <p:cNvSpPr>
            <a:spLocks noChangeArrowheads="1"/>
          </p:cNvSpPr>
          <p:nvPr/>
        </p:nvSpPr>
        <p:spPr bwMode="auto">
          <a:xfrm>
            <a:off x="2388211" y="4997262"/>
            <a:ext cx="2231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00" dirty="0"/>
          </a:p>
          <a:p>
            <a:r>
              <a:rPr lang="en-US" alt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600" dirty="0"/>
          </a:p>
          <a:p>
            <a:endParaRPr lang="en-US" altLang="en-US" dirty="0"/>
          </a:p>
        </p:txBody>
      </p:sp>
      <p:sp>
        <p:nvSpPr>
          <p:cNvPr id="4" name="Slide Number Placeholder 3">
            <a:extLst>
              <a:ext uri="{FF2B5EF4-FFF2-40B4-BE49-F238E27FC236}">
                <a16:creationId xmlns:a16="http://schemas.microsoft.com/office/drawing/2014/main" id="{9A2472D8-14BA-47FF-89E3-B8EE43A53949}"/>
              </a:ext>
            </a:extLst>
          </p:cNvPr>
          <p:cNvSpPr>
            <a:spLocks noGrp="1"/>
          </p:cNvSpPr>
          <p:nvPr>
            <p:ph type="sldNum" sz="quarter" idx="12"/>
          </p:nvPr>
        </p:nvSpPr>
        <p:spPr/>
        <p:txBody>
          <a:bodyPr/>
          <a:lstStyle/>
          <a:p>
            <a:fld id="{C3111FA1-5AF9-0647-B31D-D6250D4530A3}" type="slidenum">
              <a:rPr lang="en-US" smtClean="0"/>
              <a:t>32</a:t>
            </a:fld>
            <a:endParaRPr lang="en-US" dirty="0"/>
          </a:p>
        </p:txBody>
      </p:sp>
    </p:spTree>
    <p:extLst>
      <p:ext uri="{BB962C8B-B14F-4D97-AF65-F5344CB8AC3E}">
        <p14:creationId xmlns:p14="http://schemas.microsoft.com/office/powerpoint/2010/main" val="341591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36" y="135644"/>
            <a:ext cx="9404723" cy="1400530"/>
          </a:xfrm>
        </p:spPr>
        <p:txBody>
          <a:bodyPr/>
          <a:lstStyle/>
          <a:p>
            <a:pPr algn="ctr"/>
            <a:r>
              <a:rPr lang="en-US" sz="3200" dirty="0">
                <a:solidFill>
                  <a:schemeClr val="bg2">
                    <a:lumMod val="60000"/>
                    <a:lumOff val="40000"/>
                  </a:schemeClr>
                </a:solidFill>
                <a:ea typeface="Tahoma" panose="020B0604030504040204" pitchFamily="34" charset="0"/>
                <a:cs typeface="Tahoma" panose="020B0604030504040204" pitchFamily="34" charset="0"/>
              </a:rPr>
              <a:t>ROLE OF CENS IN D7  </a:t>
            </a:r>
          </a:p>
        </p:txBody>
      </p:sp>
      <p:sp>
        <p:nvSpPr>
          <p:cNvPr id="4" name="Slide Number Placeholder 3"/>
          <p:cNvSpPr>
            <a:spLocks noGrp="1"/>
          </p:cNvSpPr>
          <p:nvPr>
            <p:ph type="sldNum" sz="quarter" idx="12"/>
          </p:nvPr>
        </p:nvSpPr>
        <p:spPr/>
        <p:txBody>
          <a:bodyPr/>
          <a:lstStyle/>
          <a:p>
            <a:fld id="{C3111FA1-5AF9-0647-B31D-D6250D4530A3}" type="slidenum">
              <a:rPr lang="en-US" smtClean="0"/>
              <a:t>33</a:t>
            </a:fld>
            <a:endParaRPr lang="en-US" dirty="0"/>
          </a:p>
        </p:txBody>
      </p:sp>
      <p:sp>
        <p:nvSpPr>
          <p:cNvPr id="5" name="Rectangle 4"/>
          <p:cNvSpPr/>
          <p:nvPr/>
        </p:nvSpPr>
        <p:spPr>
          <a:xfrm>
            <a:off x="1073095" y="1536174"/>
            <a:ext cx="10222434" cy="3477875"/>
          </a:xfrm>
          <a:prstGeom prst="rect">
            <a:avLst/>
          </a:prstGeom>
        </p:spPr>
        <p:txBody>
          <a:bodyPr wrap="square">
            <a:spAutoFit/>
          </a:bodyPr>
          <a:lstStyle/>
          <a:p>
            <a:r>
              <a:rPr lang="en-US" sz="2800" b="1" dirty="0">
                <a:cs typeface="Arial" panose="020B0604020202020204" pitchFamily="34" charset="0"/>
              </a:rPr>
              <a:t>Services at project-based and scattered PSH sites:</a:t>
            </a:r>
          </a:p>
          <a:p>
            <a:endParaRPr lang="en-US" sz="2800" dirty="0">
              <a:cs typeface="Arial" panose="020B0604020202020204" pitchFamily="34" charset="0"/>
            </a:endParaRPr>
          </a:p>
          <a:p>
            <a:pPr marL="285750" indent="-285750">
              <a:buFont typeface="Arial" panose="020B0604020202020204" pitchFamily="34" charset="0"/>
              <a:buChar char="•"/>
            </a:pPr>
            <a:r>
              <a:rPr lang="en-US" sz="2800" dirty="0">
                <a:cs typeface="Arial" panose="020B0604020202020204" pitchFamily="34" charset="0"/>
              </a:rPr>
              <a:t>Services are intended for individuals who exhibit signs of SUD or have relapsed to prevent their eviction from housing</a:t>
            </a:r>
          </a:p>
          <a:p>
            <a:endParaRPr lang="en-US" sz="2800" dirty="0">
              <a:cs typeface="Arial" panose="020B0604020202020204" pitchFamily="34" charset="0"/>
            </a:endParaRPr>
          </a:p>
          <a:p>
            <a:pPr marL="342900" indent="-342900">
              <a:buFont typeface="Arial" panose="020B0604020202020204" pitchFamily="34" charset="0"/>
              <a:buChar char="•"/>
            </a:pPr>
            <a:r>
              <a:rPr lang="en-US" sz="2800" dirty="0"/>
              <a:t>Approximately one-third of HI Strategy D7 participants will receive CENS services</a:t>
            </a:r>
          </a:p>
          <a:p>
            <a:endParaRPr lang="en-US" sz="2400" cap="all" dirty="0">
              <a:cs typeface="Arial" panose="020B0604020202020204" pitchFamily="34" charset="0"/>
            </a:endParaRPr>
          </a:p>
        </p:txBody>
      </p:sp>
    </p:spTree>
    <p:extLst>
      <p:ext uri="{BB962C8B-B14F-4D97-AF65-F5344CB8AC3E}">
        <p14:creationId xmlns:p14="http://schemas.microsoft.com/office/powerpoint/2010/main" val="2946700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79" y="413131"/>
            <a:ext cx="9906000" cy="1300569"/>
          </a:xfrm>
        </p:spPr>
        <p:txBody>
          <a:bodyPr/>
          <a:lstStyle/>
          <a:p>
            <a:pPr algn="ctr"/>
            <a:r>
              <a:rPr lang="en-US" sz="4000" dirty="0">
                <a:solidFill>
                  <a:schemeClr val="bg2">
                    <a:lumMod val="60000"/>
                    <a:lumOff val="40000"/>
                  </a:schemeClr>
                </a:solidFill>
                <a:ea typeface="Tahoma" panose="020B0604030504040204" pitchFamily="34" charset="0"/>
                <a:cs typeface="Tahoma" panose="020B0604030504040204" pitchFamily="34" charset="0"/>
              </a:rPr>
              <a:t>SERVICES CENS WILL PROVIDE</a:t>
            </a:r>
          </a:p>
        </p:txBody>
      </p:sp>
      <p:sp>
        <p:nvSpPr>
          <p:cNvPr id="4" name="Slide Number Placeholder 3"/>
          <p:cNvSpPr>
            <a:spLocks noGrp="1"/>
          </p:cNvSpPr>
          <p:nvPr>
            <p:ph type="sldNum" sz="quarter" idx="12"/>
          </p:nvPr>
        </p:nvSpPr>
        <p:spPr/>
        <p:txBody>
          <a:bodyPr/>
          <a:lstStyle/>
          <a:p>
            <a:fld id="{C3111FA1-5AF9-0647-B31D-D6250D4530A3}" type="slidenum">
              <a:rPr lang="en-US" smtClean="0"/>
              <a:t>34</a:t>
            </a:fld>
            <a:endParaRPr lang="en-US" dirty="0"/>
          </a:p>
        </p:txBody>
      </p:sp>
      <p:sp>
        <p:nvSpPr>
          <p:cNvPr id="6" name="TextBox 5">
            <a:extLst>
              <a:ext uri="{FF2B5EF4-FFF2-40B4-BE49-F238E27FC236}">
                <a16:creationId xmlns:a16="http://schemas.microsoft.com/office/drawing/2014/main" id="{492CC5AB-3AC9-4D61-89C1-21EFC6E12312}"/>
              </a:ext>
            </a:extLst>
          </p:cNvPr>
          <p:cNvSpPr txBox="1"/>
          <p:nvPr/>
        </p:nvSpPr>
        <p:spPr>
          <a:xfrm>
            <a:off x="851337" y="1488529"/>
            <a:ext cx="938048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CENS Staff will participate in tenant meetings to promote CENS and SUD services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Provide SUD education to tenants and staff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Conduct SUD outreach and engagement by using motivational interviewing techniques to encourage SUD screening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Include linkages to SUD treatment providers </a:t>
            </a:r>
          </a:p>
        </p:txBody>
      </p:sp>
    </p:spTree>
    <p:extLst>
      <p:ext uri="{BB962C8B-B14F-4D97-AF65-F5344CB8AC3E}">
        <p14:creationId xmlns:p14="http://schemas.microsoft.com/office/powerpoint/2010/main" val="119363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17" y="119343"/>
            <a:ext cx="9404723" cy="1400530"/>
          </a:xfrm>
        </p:spPr>
        <p:txBody>
          <a:bodyPr/>
          <a:lstStyle/>
          <a:p>
            <a:pPr algn="ctr"/>
            <a:r>
              <a:rPr lang="en-US" dirty="0">
                <a:solidFill>
                  <a:schemeClr val="bg2">
                    <a:lumMod val="60000"/>
                    <a:lumOff val="40000"/>
                  </a:schemeClr>
                </a:solidFill>
              </a:rPr>
              <a:t>PERMANENT SUPPORTIVE HOUSING &amp; CENS</a:t>
            </a:r>
            <a:br>
              <a:rPr lang="en-US" dirty="0">
                <a:solidFill>
                  <a:schemeClr val="bg2">
                    <a:lumMod val="60000"/>
                    <a:lumOff val="40000"/>
                  </a:schemeClr>
                </a:solidFill>
              </a:rPr>
            </a:br>
            <a:r>
              <a:rPr lang="en-US" dirty="0">
                <a:solidFill>
                  <a:schemeClr val="bg2">
                    <a:lumMod val="60000"/>
                    <a:lumOff val="40000"/>
                  </a:schemeClr>
                </a:solidFill>
              </a:rPr>
              <a:t/>
            </a:r>
            <a:br>
              <a:rPr lang="en-US" dirty="0">
                <a:solidFill>
                  <a:schemeClr val="bg2">
                    <a:lumMod val="60000"/>
                    <a:lumOff val="40000"/>
                  </a:schemeClr>
                </a:solidFill>
              </a:rPr>
            </a:br>
            <a:r>
              <a:rPr lang="en-US" dirty="0">
                <a:solidFill>
                  <a:schemeClr val="bg2">
                    <a:lumMod val="60000"/>
                    <a:lumOff val="40000"/>
                  </a:schemeClr>
                </a:solidFill>
              </a:rPr>
              <a:t>Arlington Square</a:t>
            </a:r>
          </a:p>
        </p:txBody>
      </p:sp>
      <p:sp>
        <p:nvSpPr>
          <p:cNvPr id="3" name="Content Placeholder 2"/>
          <p:cNvSpPr>
            <a:spLocks noGrp="1"/>
          </p:cNvSpPr>
          <p:nvPr>
            <p:ph idx="1"/>
          </p:nvPr>
        </p:nvSpPr>
        <p:spPr>
          <a:xfrm>
            <a:off x="77787" y="2882900"/>
            <a:ext cx="9652000" cy="3975100"/>
          </a:xfrm>
        </p:spPr>
        <p:txBody>
          <a:bodyPr>
            <a:normAutofit lnSpcReduction="10000"/>
          </a:bodyPr>
          <a:lstStyle/>
          <a:p>
            <a:r>
              <a:rPr lang="en-US" dirty="0"/>
              <a:t>CENS staff are now co-located at Arlington Square</a:t>
            </a:r>
          </a:p>
          <a:p>
            <a:pPr marL="0" indent="0">
              <a:buNone/>
            </a:pPr>
            <a:endParaRPr lang="en-US" dirty="0"/>
          </a:p>
          <a:p>
            <a:r>
              <a:rPr lang="en-US" dirty="0"/>
              <a:t> CENS Services provided onsite: </a:t>
            </a:r>
          </a:p>
          <a:p>
            <a:pPr lvl="1"/>
            <a:r>
              <a:rPr lang="en-US" dirty="0"/>
              <a:t> Residents can receive SUD screenings and referrals to treatment </a:t>
            </a:r>
          </a:p>
          <a:p>
            <a:pPr lvl="1"/>
            <a:r>
              <a:rPr lang="en-US" dirty="0"/>
              <a:t>Substance use education </a:t>
            </a:r>
          </a:p>
          <a:p>
            <a:pPr lvl="1"/>
            <a:r>
              <a:rPr lang="en-US" dirty="0"/>
              <a:t>Community Meetings </a:t>
            </a:r>
          </a:p>
          <a:p>
            <a:pPr lvl="1"/>
            <a:endParaRPr lang="en-US" dirty="0"/>
          </a:p>
          <a:p>
            <a:r>
              <a:rPr lang="en-US" dirty="0"/>
              <a:t> Field-Base Services coming soon: </a:t>
            </a:r>
          </a:p>
          <a:p>
            <a:pPr lvl="1"/>
            <a:r>
              <a:rPr lang="en-US" dirty="0"/>
              <a:t> Substance use treatment groups</a:t>
            </a:r>
          </a:p>
          <a:p>
            <a:pPr lvl="1"/>
            <a:r>
              <a:rPr lang="en-US" dirty="0"/>
              <a:t>Individual substance use counseling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222" y="4075577"/>
            <a:ext cx="3874258" cy="2676782"/>
          </a:xfrm>
          <a:prstGeom prst="rect">
            <a:avLst/>
          </a:prstGeom>
        </p:spPr>
      </p:pic>
      <p:sp>
        <p:nvSpPr>
          <p:cNvPr id="5" name="Slide Number Placeholder 4">
            <a:extLst>
              <a:ext uri="{FF2B5EF4-FFF2-40B4-BE49-F238E27FC236}">
                <a16:creationId xmlns:a16="http://schemas.microsoft.com/office/drawing/2014/main" id="{27A923E0-6BF5-4226-BBD3-53C36BBE7CF2}"/>
              </a:ext>
            </a:extLst>
          </p:cNvPr>
          <p:cNvSpPr>
            <a:spLocks noGrp="1"/>
          </p:cNvSpPr>
          <p:nvPr>
            <p:ph type="sldNum" sz="quarter" idx="12"/>
          </p:nvPr>
        </p:nvSpPr>
        <p:spPr/>
        <p:txBody>
          <a:bodyPr/>
          <a:lstStyle/>
          <a:p>
            <a:fld id="{BFBDBA75-E85B-48D2-849D-AF13EBCECFB4}" type="slidenum">
              <a:rPr lang="en-US" smtClean="0"/>
              <a:t>35</a:t>
            </a:fld>
            <a:endParaRPr lang="en-US"/>
          </a:p>
        </p:txBody>
      </p:sp>
    </p:spTree>
    <p:extLst>
      <p:ext uri="{BB962C8B-B14F-4D97-AF65-F5344CB8AC3E}">
        <p14:creationId xmlns:p14="http://schemas.microsoft.com/office/powerpoint/2010/main" val="2431287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6" y="83474"/>
            <a:ext cx="9404723" cy="1400530"/>
          </a:xfrm>
        </p:spPr>
        <p:txBody>
          <a:bodyPr/>
          <a:lstStyle/>
          <a:p>
            <a:pPr algn="ctr"/>
            <a:r>
              <a:rPr lang="en-US" dirty="0">
                <a:solidFill>
                  <a:schemeClr val="bg2">
                    <a:lumMod val="60000"/>
                    <a:lumOff val="40000"/>
                  </a:schemeClr>
                </a:solidFill>
                <a:ea typeface="Tahoma" panose="020B0604030504040204" pitchFamily="34" charset="0"/>
                <a:cs typeface="Tahoma" panose="020B0604030504040204" pitchFamily="34" charset="0"/>
              </a:rPr>
              <a:t>SUD SYSTEM OF CARE BENEFITS</a:t>
            </a:r>
          </a:p>
        </p:txBody>
      </p:sp>
      <p:sp>
        <p:nvSpPr>
          <p:cNvPr id="3" name="Content Placeholder 2"/>
          <p:cNvSpPr>
            <a:spLocks noGrp="1"/>
          </p:cNvSpPr>
          <p:nvPr>
            <p:ph idx="1"/>
          </p:nvPr>
        </p:nvSpPr>
        <p:spPr>
          <a:xfrm>
            <a:off x="806824" y="1484004"/>
            <a:ext cx="9590736" cy="4679169"/>
          </a:xfrm>
        </p:spPr>
        <p:txBody>
          <a:bodyPr/>
          <a:lstStyle/>
          <a:p>
            <a:pPr marL="0" indent="0">
              <a:buNone/>
            </a:pPr>
            <a:r>
              <a:rPr lang="en-US" dirty="0">
                <a:cs typeface="Arial" panose="020B0604020202020204" pitchFamily="34" charset="0"/>
              </a:rPr>
              <a:t>Drug Medi-Cal - Organized System of Care expanded the available services to patients in order to create a fuller continuum of care. </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806824" y="2381861"/>
          <a:ext cx="10192870" cy="4269217"/>
        </p:xfrm>
        <a:graphic>
          <a:graphicData uri="http://schemas.openxmlformats.org/drawingml/2006/table">
            <a:tbl>
              <a:tblPr firstRow="1" firstCol="1" bandRow="1"/>
              <a:tblGrid>
                <a:gridCol w="5093472">
                  <a:extLst>
                    <a:ext uri="{9D8B030D-6E8A-4147-A177-3AD203B41FA5}">
                      <a16:colId xmlns:a16="http://schemas.microsoft.com/office/drawing/2014/main" val="20000"/>
                    </a:ext>
                  </a:extLst>
                </a:gridCol>
                <a:gridCol w="5099398">
                  <a:extLst>
                    <a:ext uri="{9D8B030D-6E8A-4147-A177-3AD203B41FA5}">
                      <a16:colId xmlns:a16="http://schemas.microsoft.com/office/drawing/2014/main" val="20001"/>
                    </a:ext>
                  </a:extLst>
                </a:gridCol>
              </a:tblGrid>
              <a:tr h="246833">
                <a:tc>
                  <a:txBody>
                    <a:bodyPr/>
                    <a:lstStyle/>
                    <a:p>
                      <a:pPr marL="0" marR="0">
                        <a:lnSpc>
                          <a:spcPct val="107000"/>
                        </a:lnSpc>
                        <a:spcBef>
                          <a:spcPts val="0"/>
                        </a:spcBef>
                        <a:spcAft>
                          <a:spcPts val="0"/>
                        </a:spcAft>
                      </a:pPr>
                      <a:r>
                        <a:rPr lang="en-US" sz="1600" b="1" u="sng" dirty="0">
                          <a:solidFill>
                            <a:srgbClr val="A50021"/>
                          </a:solidFill>
                          <a:effectLst/>
                          <a:latin typeface="+mj-lt"/>
                          <a:ea typeface="Calibri" panose="020F0502020204030204" pitchFamily="34" charset="0"/>
                          <a:cs typeface="Arial" panose="020B0604020202020204" pitchFamily="34" charset="0"/>
                        </a:rPr>
                        <a:t>Old </a:t>
                      </a:r>
                      <a:r>
                        <a:rPr lang="en-US" sz="1600" b="1" u="sng" dirty="0">
                          <a:solidFill>
                            <a:srgbClr val="A50021"/>
                          </a:solidFill>
                          <a:effectLst/>
                          <a:latin typeface="+mn-lt"/>
                          <a:ea typeface="Calibri" panose="020F0502020204030204" pitchFamily="34" charset="0"/>
                          <a:cs typeface="Arial" panose="020B0604020202020204" pitchFamily="34" charset="0"/>
                        </a:rPr>
                        <a:t>DMC-SUD</a:t>
                      </a:r>
                      <a:r>
                        <a:rPr lang="en-US" sz="1600" b="1" u="sng" dirty="0">
                          <a:solidFill>
                            <a:srgbClr val="A50021"/>
                          </a:solidFill>
                          <a:effectLst/>
                          <a:latin typeface="+mj-lt"/>
                          <a:ea typeface="Calibri" panose="020F0502020204030204" pitchFamily="34" charset="0"/>
                          <a:cs typeface="Arial" panose="020B0604020202020204" pitchFamily="34" charset="0"/>
                        </a:rPr>
                        <a:t> System</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07000"/>
                        </a:lnSpc>
                        <a:spcBef>
                          <a:spcPts val="0"/>
                        </a:spcBef>
                        <a:spcAft>
                          <a:spcPts val="0"/>
                        </a:spcAft>
                      </a:pPr>
                      <a:r>
                        <a:rPr lang="en-US" sz="1600" b="1" u="sng" dirty="0">
                          <a:solidFill>
                            <a:srgbClr val="009900"/>
                          </a:solidFill>
                          <a:effectLst/>
                          <a:latin typeface="+mj-lt"/>
                          <a:ea typeface="Calibri" panose="020F0502020204030204" pitchFamily="34" charset="0"/>
                          <a:cs typeface="Arial" panose="020B0604020202020204" pitchFamily="34" charset="0"/>
                        </a:rPr>
                        <a:t>New DMC-SUD System for Youth and Adults</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4008295">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43205" algn="l"/>
                          <a:tab pos="318770" algn="l"/>
                        </a:tabLs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Outpatient</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Intensive Outpatient</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Residential (Perinatal Patients Only)</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Opioid Treatment Program</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Individual Sessions (Crisis Only)</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Group Sessions</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Outpatient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Intensive Outpatient</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Residential (All Populations – 3 Levels of Care)</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Opioid Treatment Program</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Additional Medication-Assisted Treatment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Withdrawal Management (Detox)</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Individual Sessions (No Limits)</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Group Sessions</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Family Therapy</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mj-lt"/>
                          <a:ea typeface="Calibri" panose="020F0502020204030204" pitchFamily="34" charset="0"/>
                          <a:cs typeface="Arial" panose="020B0604020202020204" pitchFamily="34" charset="0"/>
                        </a:rPr>
                        <a:t>  Case</a:t>
                      </a:r>
                      <a:r>
                        <a:rPr lang="en-US" sz="1600" baseline="0" dirty="0">
                          <a:effectLst/>
                          <a:latin typeface="+mj-lt"/>
                          <a:ea typeface="Calibri" panose="020F0502020204030204" pitchFamily="34" charset="0"/>
                          <a:cs typeface="Arial" panose="020B0604020202020204" pitchFamily="34" charset="0"/>
                        </a:rPr>
                        <a:t> </a:t>
                      </a:r>
                      <a:r>
                        <a:rPr lang="en-US" sz="1600" dirty="0">
                          <a:effectLst/>
                          <a:latin typeface="+mj-lt"/>
                          <a:ea typeface="Calibri" panose="020F0502020204030204" pitchFamily="34" charset="0"/>
                          <a:cs typeface="Arial" panose="020B0604020202020204" pitchFamily="34" charset="0"/>
                        </a:rPr>
                        <a:t>Management/Care Coordination</a:t>
                      </a:r>
                      <a:endParaRPr lang="en-US" sz="1600" dirty="0">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þ"/>
                      </a:pPr>
                      <a:r>
                        <a:rPr lang="en-US" sz="1600" dirty="0">
                          <a:effectLst/>
                          <a:latin typeface="+mj-lt"/>
                          <a:ea typeface="Calibri" panose="020F0502020204030204" pitchFamily="34" charset="0"/>
                          <a:cs typeface="Arial" panose="020B0604020202020204" pitchFamily="34" charset="0"/>
                        </a:rPr>
                        <a:t>Recovery Support Services</a:t>
                      </a:r>
                    </a:p>
                    <a:p>
                      <a:pPr marL="285750" marR="0" indent="-285750">
                        <a:lnSpc>
                          <a:spcPct val="107000"/>
                        </a:lnSpc>
                        <a:spcBef>
                          <a:spcPts val="0"/>
                        </a:spcBef>
                        <a:spcAft>
                          <a:spcPts val="0"/>
                        </a:spcAft>
                        <a:buFont typeface="Wingdings" panose="05000000000000000000" pitchFamily="2" charset="2"/>
                        <a:buChar char="þ"/>
                      </a:pPr>
                      <a:r>
                        <a:rPr lang="en-US" sz="1600" dirty="0">
                          <a:effectLst/>
                          <a:latin typeface="+mj-lt"/>
                          <a:ea typeface="Calibri" panose="020F0502020204030204" pitchFamily="34" charset="0"/>
                          <a:cs typeface="Arial" panose="020B0604020202020204" pitchFamily="34" charset="0"/>
                        </a:rPr>
                        <a:t>Field-Based</a:t>
                      </a:r>
                      <a:r>
                        <a:rPr lang="en-US" sz="1600" baseline="0" dirty="0">
                          <a:effectLst/>
                          <a:latin typeface="+mj-lt"/>
                          <a:ea typeface="Calibri" panose="020F0502020204030204" pitchFamily="34" charset="0"/>
                          <a:cs typeface="Arial" panose="020B0604020202020204" pitchFamily="34" charset="0"/>
                        </a:rPr>
                        <a:t> Services</a:t>
                      </a:r>
                    </a:p>
                    <a:p>
                      <a:pPr marL="285750" marR="0" indent="-285750">
                        <a:lnSpc>
                          <a:spcPct val="107000"/>
                        </a:lnSpc>
                        <a:spcBef>
                          <a:spcPts val="0"/>
                        </a:spcBef>
                        <a:spcAft>
                          <a:spcPts val="0"/>
                        </a:spcAft>
                        <a:buFont typeface="Wingdings" panose="05000000000000000000" pitchFamily="2" charset="2"/>
                        <a:buChar char="þ"/>
                      </a:pPr>
                      <a:r>
                        <a:rPr lang="en-US" sz="1600" baseline="0" dirty="0">
                          <a:effectLst/>
                          <a:latin typeface="+mj-lt"/>
                          <a:ea typeface="Calibri" panose="020F0502020204030204" pitchFamily="34" charset="0"/>
                          <a:cs typeface="Arial" panose="020B0604020202020204" pitchFamily="34" charset="0"/>
                        </a:rPr>
                        <a:t>Recovery Bridge Housing</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45458659-138B-4EC4-84D5-14243C660BC0}"/>
              </a:ext>
            </a:extLst>
          </p:cNvPr>
          <p:cNvSpPr>
            <a:spLocks noGrp="1"/>
          </p:cNvSpPr>
          <p:nvPr>
            <p:ph type="sldNum" sz="quarter" idx="12"/>
          </p:nvPr>
        </p:nvSpPr>
        <p:spPr/>
        <p:txBody>
          <a:bodyPr/>
          <a:lstStyle/>
          <a:p>
            <a:fld id="{BFBDBA75-E85B-48D2-849D-AF13EBCECFB4}" type="slidenum">
              <a:rPr lang="en-US" smtClean="0"/>
              <a:t>36</a:t>
            </a:fld>
            <a:endParaRPr lang="en-US"/>
          </a:p>
        </p:txBody>
      </p:sp>
    </p:spTree>
    <p:extLst>
      <p:ext uri="{BB962C8B-B14F-4D97-AF65-F5344CB8AC3E}">
        <p14:creationId xmlns:p14="http://schemas.microsoft.com/office/powerpoint/2010/main" val="1253012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6968"/>
            <a:ext cx="9404723" cy="1400530"/>
          </a:xfrm>
        </p:spPr>
        <p:txBody>
          <a:bodyPr/>
          <a:lstStyle/>
          <a:p>
            <a:pPr algn="ctr"/>
            <a:r>
              <a:rPr lang="en-US" dirty="0">
                <a:solidFill>
                  <a:schemeClr val="bg2">
                    <a:lumMod val="60000"/>
                    <a:lumOff val="40000"/>
                  </a:schemeClr>
                </a:solidFill>
                <a:ea typeface="Tahoma" panose="020B0604030504040204" pitchFamily="34" charset="0"/>
                <a:cs typeface="Tahoma" panose="020B0604030504040204" pitchFamily="34" charset="0"/>
              </a:rPr>
              <a:t>BENEFITS FOR HOMELESS INDIVIDUALS</a:t>
            </a:r>
          </a:p>
        </p:txBody>
      </p:sp>
      <p:sp>
        <p:nvSpPr>
          <p:cNvPr id="3" name="Content Placeholder 2"/>
          <p:cNvSpPr>
            <a:spLocks noGrp="1"/>
          </p:cNvSpPr>
          <p:nvPr>
            <p:ph idx="1"/>
          </p:nvPr>
        </p:nvSpPr>
        <p:spPr>
          <a:xfrm>
            <a:off x="646111" y="2093604"/>
            <a:ext cx="9644525" cy="634985"/>
          </a:xfrm>
        </p:spPr>
        <p:txBody>
          <a:bodyPr>
            <a:normAutofit fontScale="25000" lnSpcReduction="20000"/>
          </a:bodyPr>
          <a:lstStyle/>
          <a:p>
            <a:pPr marL="0" indent="0">
              <a:buNone/>
            </a:pPr>
            <a:r>
              <a:rPr lang="en-US" sz="7200" dirty="0">
                <a:latin typeface="Arial" panose="020B0604020202020204" pitchFamily="34" charset="0"/>
                <a:cs typeface="Arial" panose="020B0604020202020204" pitchFamily="34" charset="0"/>
              </a:rPr>
              <a:t>START-ODS expands the available services to homeless patients in order to address their homelessness status.  </a:t>
            </a:r>
          </a:p>
          <a:p>
            <a:pPr marL="0" indent="0">
              <a:buNone/>
            </a:pPr>
            <a:endParaRPr lang="en-US" sz="9600" b="1" u="sng" dirty="0">
              <a:solidFill>
                <a:srgbClr val="A50021"/>
              </a:solidFill>
              <a:ea typeface="Calibri" panose="020F0502020204030204" pitchFamily="34" charset="0"/>
              <a:cs typeface="Arial" panose="020B0604020202020204" pitchFamily="34" charset="0"/>
            </a:endParaRPr>
          </a:p>
          <a:p>
            <a:pPr marL="0" indent="0">
              <a:buNone/>
            </a:pPr>
            <a:r>
              <a:rPr lang="en-US" sz="9600" b="1" u="sng" dirty="0">
                <a:solidFill>
                  <a:srgbClr val="A50021"/>
                </a:solidFill>
                <a:ea typeface="Calibri" panose="020F0502020204030204" pitchFamily="34" charset="0"/>
                <a:cs typeface="Arial" panose="020B0604020202020204" pitchFamily="34" charset="0"/>
              </a:rPr>
              <a:t>Recovery Bridge Housing</a:t>
            </a:r>
          </a:p>
          <a:p>
            <a:pPr marL="0" indent="0">
              <a:buNone/>
            </a:pPr>
            <a:endParaRPr lang="en-US" sz="9600" b="1" u="sng" dirty="0">
              <a:solidFill>
                <a:srgbClr val="A50021"/>
              </a:solidFill>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Wingdings" panose="05000000000000000000" pitchFamily="2" charset="2"/>
              <a:buChar char="þ"/>
              <a:tabLst>
                <a:tab pos="243205" algn="l"/>
                <a:tab pos="318770" algn="l"/>
              </a:tabLst>
            </a:pPr>
            <a:r>
              <a:rPr lang="en-US" sz="9600" dirty="0">
                <a:ea typeface="Calibri" panose="020F0502020204030204" pitchFamily="34" charset="0"/>
                <a:cs typeface="Arial" panose="020B0604020202020204" pitchFamily="34" charset="0"/>
              </a:rPr>
              <a:t>Type of abstinence-based, peer supportive housing that provides a safe interim living environment</a:t>
            </a:r>
          </a:p>
          <a:p>
            <a:pPr marL="285750" marR="0" indent="-285750">
              <a:lnSpc>
                <a:spcPct val="107000"/>
              </a:lnSpc>
              <a:spcBef>
                <a:spcPts val="0"/>
              </a:spcBef>
              <a:spcAft>
                <a:spcPts val="0"/>
              </a:spcAft>
              <a:buFont typeface="Wingdings" panose="05000000000000000000" pitchFamily="2" charset="2"/>
              <a:buChar char="þ"/>
              <a:tabLst>
                <a:tab pos="243205" algn="l"/>
                <a:tab pos="318770" algn="l"/>
              </a:tabLst>
            </a:pPr>
            <a:r>
              <a:rPr lang="en-US" sz="9600" dirty="0">
                <a:ea typeface="Calibri" panose="020F0502020204030204" pitchFamily="34" charset="0"/>
                <a:cs typeface="Arial" panose="020B0604020202020204" pitchFamily="34" charset="0"/>
              </a:rPr>
              <a:t>Aimed at patients who are homeless or unstably housed while receiving treatment in outpatient, intensive outpatient, opioid treatment program or outpatient withdrawal management</a:t>
            </a:r>
          </a:p>
          <a:p>
            <a:pPr marL="285750" marR="0" indent="-285750">
              <a:lnSpc>
                <a:spcPct val="107000"/>
              </a:lnSpc>
              <a:spcBef>
                <a:spcPts val="0"/>
              </a:spcBef>
              <a:spcAft>
                <a:spcPts val="0"/>
              </a:spcAft>
              <a:buFont typeface="Wingdings" panose="05000000000000000000" pitchFamily="2" charset="2"/>
              <a:buChar char="þ"/>
              <a:tabLst>
                <a:tab pos="243205" algn="l"/>
                <a:tab pos="318770" algn="l"/>
              </a:tabLst>
            </a:pPr>
            <a:r>
              <a:rPr lang="en-US" sz="9600" dirty="0">
                <a:ea typeface="Calibri" panose="020F0502020204030204" pitchFamily="34" charset="0"/>
                <a:cs typeface="Arial" panose="020B0604020202020204" pitchFamily="34" charset="0"/>
              </a:rPr>
              <a:t>Stays of up to 90 days</a:t>
            </a:r>
            <a:endParaRPr lang="en-US" sz="9600"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þ"/>
              <a:tabLst>
                <a:tab pos="243205" algn="l"/>
                <a:tab pos="318770" algn="l"/>
              </a:tabLst>
            </a:pPr>
            <a:r>
              <a:rPr lang="en-US" sz="9600" dirty="0">
                <a:ea typeface="Calibri" panose="020F0502020204030204" pitchFamily="34" charset="0"/>
                <a:cs typeface="Arial" panose="020B0604020202020204" pitchFamily="34" charset="0"/>
              </a:rPr>
              <a:t>500 beds funded by Measure H</a:t>
            </a:r>
            <a:endParaRPr lang="en-US" sz="9600"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þ"/>
              <a:tabLst>
                <a:tab pos="243205" algn="l"/>
                <a:tab pos="318770" algn="l"/>
              </a:tabLst>
            </a:pPr>
            <a:r>
              <a:rPr lang="en-US" sz="9600" dirty="0">
                <a:ea typeface="Calibri" panose="020F0502020204030204" pitchFamily="34" charset="0"/>
                <a:cs typeface="Arial" panose="020B0604020202020204" pitchFamily="34" charset="0"/>
              </a:rPr>
              <a:t>250 beds funded by other non-DMC funds</a:t>
            </a:r>
            <a:endParaRPr lang="en-US" sz="9600" dirty="0">
              <a:ea typeface="Calibri" panose="020F0502020204030204" pitchFamily="34" charset="0"/>
              <a:cs typeface="Times New Roman" panose="02020603050405020304" pitchFamily="18"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239A4D-9CE6-42A2-B373-FF223AE9E081}"/>
              </a:ext>
            </a:extLst>
          </p:cNvPr>
          <p:cNvSpPr>
            <a:spLocks noGrp="1"/>
          </p:cNvSpPr>
          <p:nvPr>
            <p:ph type="sldNum" sz="quarter" idx="12"/>
          </p:nvPr>
        </p:nvSpPr>
        <p:spPr/>
        <p:txBody>
          <a:bodyPr/>
          <a:lstStyle/>
          <a:p>
            <a:fld id="{BFBDBA75-E85B-48D2-849D-AF13EBCECFB4}" type="slidenum">
              <a:rPr lang="en-US" smtClean="0"/>
              <a:t>37</a:t>
            </a:fld>
            <a:endParaRPr lang="en-US"/>
          </a:p>
        </p:txBody>
      </p:sp>
    </p:spTree>
    <p:extLst>
      <p:ext uri="{BB962C8B-B14F-4D97-AF65-F5344CB8AC3E}">
        <p14:creationId xmlns:p14="http://schemas.microsoft.com/office/powerpoint/2010/main" val="1608434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60000"/>
                    <a:lumOff val="40000"/>
                  </a:schemeClr>
                </a:solidFill>
                <a:ea typeface="Tahoma" panose="020B0604030504040204" pitchFamily="34" charset="0"/>
                <a:cs typeface="Tahoma" panose="020B0604030504040204" pitchFamily="34" charset="0"/>
              </a:rPr>
              <a:t>BENEFITS OF CENS AT ARLINGTON SQUARE</a:t>
            </a:r>
          </a:p>
        </p:txBody>
      </p:sp>
      <p:sp>
        <p:nvSpPr>
          <p:cNvPr id="3" name="Content Placeholder 2"/>
          <p:cNvSpPr>
            <a:spLocks noGrp="1"/>
          </p:cNvSpPr>
          <p:nvPr>
            <p:ph idx="1"/>
          </p:nvPr>
        </p:nvSpPr>
        <p:spPr>
          <a:xfrm>
            <a:off x="398462" y="1962150"/>
            <a:ext cx="8915400" cy="4724400"/>
          </a:xfrm>
        </p:spPr>
        <p:txBody>
          <a:bodyPr>
            <a:normAutofit/>
          </a:bodyPr>
          <a:lstStyle/>
          <a:p>
            <a:r>
              <a:rPr lang="en-US" dirty="0"/>
              <a:t>CENS staff available on-site to reduce barrier to accessing treatment</a:t>
            </a:r>
          </a:p>
          <a:p>
            <a:r>
              <a:rPr lang="en-US" dirty="0"/>
              <a:t>Individualized attention</a:t>
            </a:r>
          </a:p>
          <a:p>
            <a:r>
              <a:rPr lang="en-US" dirty="0"/>
              <a:t>“Meeting clients where they are” </a:t>
            </a:r>
          </a:p>
          <a:p>
            <a:pPr lvl="1"/>
            <a:r>
              <a:rPr lang="en-US" dirty="0"/>
              <a:t>Clients interviewed in their own environment </a:t>
            </a:r>
          </a:p>
          <a:p>
            <a:r>
              <a:rPr lang="en-US" dirty="0"/>
              <a:t>Direct linkages to mental health, substance use services and other services</a:t>
            </a:r>
          </a:p>
          <a:p>
            <a:r>
              <a:rPr lang="en-US" dirty="0"/>
              <a:t>Ongoing psychoeducation</a:t>
            </a:r>
          </a:p>
          <a:p>
            <a:r>
              <a:rPr lang="en-US" dirty="0"/>
              <a:t>Support housing retention</a:t>
            </a:r>
          </a:p>
          <a:p>
            <a:pPr marL="0" indent="0">
              <a:buNone/>
            </a:pPr>
            <a:endParaRPr lang="en-US" dirty="0"/>
          </a:p>
        </p:txBody>
      </p:sp>
      <p:sp>
        <p:nvSpPr>
          <p:cNvPr id="4" name="Slide Number Placeholder 3">
            <a:extLst>
              <a:ext uri="{FF2B5EF4-FFF2-40B4-BE49-F238E27FC236}">
                <a16:creationId xmlns:a16="http://schemas.microsoft.com/office/drawing/2014/main" id="{7C4D4DDA-BCB4-4556-8D3D-1E317966FB75}"/>
              </a:ext>
            </a:extLst>
          </p:cNvPr>
          <p:cNvSpPr>
            <a:spLocks noGrp="1"/>
          </p:cNvSpPr>
          <p:nvPr>
            <p:ph type="sldNum" sz="quarter" idx="12"/>
          </p:nvPr>
        </p:nvSpPr>
        <p:spPr/>
        <p:txBody>
          <a:bodyPr/>
          <a:lstStyle/>
          <a:p>
            <a:fld id="{BFBDBA75-E85B-48D2-849D-AF13EBCECFB4}" type="slidenum">
              <a:rPr lang="en-US" smtClean="0"/>
              <a:t>38</a:t>
            </a:fld>
            <a:endParaRPr lang="en-US"/>
          </a:p>
        </p:txBody>
      </p:sp>
    </p:spTree>
    <p:extLst>
      <p:ext uri="{BB962C8B-B14F-4D97-AF65-F5344CB8AC3E}">
        <p14:creationId xmlns:p14="http://schemas.microsoft.com/office/powerpoint/2010/main" val="2442030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60000"/>
                    <a:lumOff val="40000"/>
                  </a:schemeClr>
                </a:solidFill>
                <a:ea typeface="Tahoma" panose="020B0604030504040204" pitchFamily="34" charset="0"/>
                <a:cs typeface="Tahoma" panose="020B0604030504040204" pitchFamily="34" charset="0"/>
              </a:rPr>
              <a:t>THE CHALLENGES</a:t>
            </a:r>
          </a:p>
        </p:txBody>
      </p:sp>
      <p:sp>
        <p:nvSpPr>
          <p:cNvPr id="3" name="Content Placeholder 2"/>
          <p:cNvSpPr>
            <a:spLocks noGrp="1"/>
          </p:cNvSpPr>
          <p:nvPr>
            <p:ph idx="1"/>
          </p:nvPr>
        </p:nvSpPr>
        <p:spPr/>
        <p:txBody>
          <a:bodyPr/>
          <a:lstStyle/>
          <a:p>
            <a:r>
              <a:rPr lang="en-US" dirty="0"/>
              <a:t>Limited resident engagement </a:t>
            </a:r>
          </a:p>
          <a:p>
            <a:pPr lvl="1"/>
            <a:r>
              <a:rPr lang="en-US" dirty="0"/>
              <a:t>Fear of losing their housing for substance use</a:t>
            </a:r>
          </a:p>
          <a:p>
            <a:pPr lvl="1"/>
            <a:r>
              <a:rPr lang="en-US" dirty="0"/>
              <a:t>Lack of education around substance use options and maintaining housing</a:t>
            </a:r>
          </a:p>
          <a:p>
            <a:endParaRPr lang="en-US" dirty="0"/>
          </a:p>
          <a:p>
            <a:r>
              <a:rPr lang="en-US" dirty="0"/>
              <a:t>Mental health compliance can be a barrier to accessing substance use treatment</a:t>
            </a:r>
          </a:p>
          <a:p>
            <a:pPr marL="457200" lvl="1" indent="0">
              <a:buNone/>
            </a:pPr>
            <a:endParaRPr lang="en-US" dirty="0"/>
          </a:p>
        </p:txBody>
      </p:sp>
      <p:sp>
        <p:nvSpPr>
          <p:cNvPr id="4" name="Slide Number Placeholder 3">
            <a:extLst>
              <a:ext uri="{FF2B5EF4-FFF2-40B4-BE49-F238E27FC236}">
                <a16:creationId xmlns:a16="http://schemas.microsoft.com/office/drawing/2014/main" id="{9B8520AC-A5CD-4DF4-A5D3-E4FE8810B63A}"/>
              </a:ext>
            </a:extLst>
          </p:cNvPr>
          <p:cNvSpPr>
            <a:spLocks noGrp="1"/>
          </p:cNvSpPr>
          <p:nvPr>
            <p:ph type="sldNum" sz="quarter" idx="12"/>
          </p:nvPr>
        </p:nvSpPr>
        <p:spPr/>
        <p:txBody>
          <a:bodyPr/>
          <a:lstStyle/>
          <a:p>
            <a:fld id="{BFBDBA75-E85B-48D2-849D-AF13EBCECFB4}" type="slidenum">
              <a:rPr lang="en-US" smtClean="0"/>
              <a:t>39</a:t>
            </a:fld>
            <a:endParaRPr lang="en-US"/>
          </a:p>
        </p:txBody>
      </p:sp>
    </p:spTree>
    <p:extLst>
      <p:ext uri="{BB962C8B-B14F-4D97-AF65-F5344CB8AC3E}">
        <p14:creationId xmlns:p14="http://schemas.microsoft.com/office/powerpoint/2010/main" val="381871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60000"/>
                    <a:lumOff val="40000"/>
                  </a:schemeClr>
                </a:solidFill>
              </a:rPr>
              <a:t>Homeless Initiative Overview </a:t>
            </a:r>
          </a:p>
        </p:txBody>
      </p:sp>
      <p:sp>
        <p:nvSpPr>
          <p:cNvPr id="3" name="Content Placeholder 2"/>
          <p:cNvSpPr>
            <a:spLocks noGrp="1"/>
          </p:cNvSpPr>
          <p:nvPr>
            <p:ph idx="1"/>
          </p:nvPr>
        </p:nvSpPr>
        <p:spPr>
          <a:xfrm>
            <a:off x="712787" y="1338543"/>
            <a:ext cx="9485767" cy="4195481"/>
          </a:xfrm>
        </p:spPr>
        <p:txBody>
          <a:bodyPr/>
          <a:lstStyle/>
          <a:p>
            <a:r>
              <a:rPr lang="en-US" dirty="0"/>
              <a:t>On August 17, 2015 the County launched an effort to develop a comprehensive set of recommended County strategies to combat homelessness.</a:t>
            </a:r>
          </a:p>
          <a:p>
            <a:r>
              <a:rPr lang="en-US" dirty="0"/>
              <a:t>Inclusive and collaborative planning process involving over 1,100 experts and community members focused on what works, </a:t>
            </a:r>
            <a:r>
              <a:rPr lang="en-US" b="1" dirty="0">
                <a:solidFill>
                  <a:schemeClr val="bg2">
                    <a:lumMod val="60000"/>
                    <a:lumOff val="40000"/>
                  </a:schemeClr>
                </a:solidFill>
              </a:rPr>
              <a:t>18 policy summits</a:t>
            </a:r>
            <a:r>
              <a:rPr lang="en-US" dirty="0"/>
              <a:t>,     </a:t>
            </a:r>
            <a:r>
              <a:rPr lang="en-US" b="1" dirty="0">
                <a:solidFill>
                  <a:schemeClr val="bg2">
                    <a:lumMod val="60000"/>
                    <a:lumOff val="40000"/>
                  </a:schemeClr>
                </a:solidFill>
              </a:rPr>
              <a:t>4 focus groups </a:t>
            </a:r>
            <a:r>
              <a:rPr lang="en-US" dirty="0"/>
              <a:t>with people who are homeless, </a:t>
            </a:r>
            <a:r>
              <a:rPr lang="en-US" b="1" dirty="0">
                <a:solidFill>
                  <a:schemeClr val="bg2">
                    <a:lumMod val="60000"/>
                    <a:lumOff val="40000"/>
                  </a:schemeClr>
                </a:solidFill>
              </a:rPr>
              <a:t>2 community meetings</a:t>
            </a:r>
            <a:r>
              <a:rPr lang="en-US" dirty="0"/>
              <a:t>, </a:t>
            </a:r>
            <a:r>
              <a:rPr lang="en-US" b="1" dirty="0">
                <a:solidFill>
                  <a:schemeClr val="bg2">
                    <a:lumMod val="60000"/>
                    <a:lumOff val="40000"/>
                  </a:schemeClr>
                </a:solidFill>
              </a:rPr>
              <a:t>over 200 public comments</a:t>
            </a:r>
            <a:r>
              <a:rPr lang="en-US" dirty="0"/>
              <a:t>.</a:t>
            </a:r>
          </a:p>
          <a:p>
            <a:r>
              <a:rPr lang="en-US" dirty="0"/>
              <a:t>On February 9, 2016, the LA County Board of Supervisors adopted a coordinated set of Homeless Initiative 47 strategies to combat homelessness, including strategies in which cities, businesses and faith leaders can participate.</a:t>
            </a:r>
          </a:p>
          <a:p>
            <a:r>
              <a:rPr lang="en-US" dirty="0"/>
              <a:t>New one-time funding approved: $99.7 million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FDA64A2-7635-443A-A7DB-53ADF393C81C}"/>
              </a:ext>
            </a:extLst>
          </p:cNvPr>
          <p:cNvSpPr>
            <a:spLocks noGrp="1"/>
          </p:cNvSpPr>
          <p:nvPr>
            <p:ph type="sldNum" sz="quarter" idx="12"/>
          </p:nvPr>
        </p:nvSpPr>
        <p:spPr/>
        <p:txBody>
          <a:bodyPr/>
          <a:lstStyle/>
          <a:p>
            <a:fld id="{BFBDBA75-E85B-48D2-849D-AF13EBCECFB4}" type="slidenum">
              <a:rPr lang="en-US" smtClean="0"/>
              <a:t>4</a:t>
            </a:fld>
            <a:endParaRPr lang="en-US"/>
          </a:p>
        </p:txBody>
      </p:sp>
    </p:spTree>
    <p:extLst>
      <p:ext uri="{BB962C8B-B14F-4D97-AF65-F5344CB8AC3E}">
        <p14:creationId xmlns:p14="http://schemas.microsoft.com/office/powerpoint/2010/main" val="826170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60000"/>
                    <a:lumOff val="40000"/>
                  </a:schemeClr>
                </a:solidFill>
                <a:ea typeface="Tahoma" panose="020B0604030504040204" pitchFamily="34" charset="0"/>
                <a:cs typeface="Tahoma" panose="020B0604030504040204" pitchFamily="34" charset="0"/>
              </a:rPr>
              <a:t>SOLUTIONS TO INCREASE PARTICIPATION</a:t>
            </a:r>
          </a:p>
        </p:txBody>
      </p:sp>
      <p:sp>
        <p:nvSpPr>
          <p:cNvPr id="3" name="Content Placeholder 2"/>
          <p:cNvSpPr>
            <a:spLocks noGrp="1"/>
          </p:cNvSpPr>
          <p:nvPr>
            <p:ph idx="1"/>
          </p:nvPr>
        </p:nvSpPr>
        <p:spPr/>
        <p:txBody>
          <a:bodyPr/>
          <a:lstStyle/>
          <a:p>
            <a:r>
              <a:rPr lang="en-US" dirty="0"/>
              <a:t>Harm Reduction on-site group </a:t>
            </a:r>
          </a:p>
          <a:p>
            <a:endParaRPr lang="en-US" dirty="0"/>
          </a:p>
          <a:p>
            <a:r>
              <a:rPr lang="en-US" dirty="0"/>
              <a:t>Food (i.e., donuts, coffee) during groups </a:t>
            </a:r>
          </a:p>
          <a:p>
            <a:endParaRPr lang="en-US" dirty="0"/>
          </a:p>
          <a:p>
            <a:r>
              <a:rPr lang="en-US" dirty="0"/>
              <a:t>Incentives </a:t>
            </a:r>
          </a:p>
          <a:p>
            <a:endParaRPr lang="en-US" dirty="0"/>
          </a:p>
          <a:p>
            <a:r>
              <a:rPr lang="en-US" dirty="0"/>
              <a:t>Bus tokens for transportation </a:t>
            </a:r>
          </a:p>
        </p:txBody>
      </p:sp>
      <p:sp>
        <p:nvSpPr>
          <p:cNvPr id="4" name="Slide Number Placeholder 3">
            <a:extLst>
              <a:ext uri="{FF2B5EF4-FFF2-40B4-BE49-F238E27FC236}">
                <a16:creationId xmlns:a16="http://schemas.microsoft.com/office/drawing/2014/main" id="{D0B7137F-74BC-4D40-99D6-6216E917C9CE}"/>
              </a:ext>
            </a:extLst>
          </p:cNvPr>
          <p:cNvSpPr>
            <a:spLocks noGrp="1"/>
          </p:cNvSpPr>
          <p:nvPr>
            <p:ph type="sldNum" sz="quarter" idx="12"/>
          </p:nvPr>
        </p:nvSpPr>
        <p:spPr/>
        <p:txBody>
          <a:bodyPr/>
          <a:lstStyle/>
          <a:p>
            <a:fld id="{BFBDBA75-E85B-48D2-849D-AF13EBCECFB4}" type="slidenum">
              <a:rPr lang="en-US" smtClean="0"/>
              <a:t>40</a:t>
            </a:fld>
            <a:endParaRPr lang="en-US"/>
          </a:p>
        </p:txBody>
      </p:sp>
    </p:spTree>
    <p:extLst>
      <p:ext uri="{BB962C8B-B14F-4D97-AF65-F5344CB8AC3E}">
        <p14:creationId xmlns:p14="http://schemas.microsoft.com/office/powerpoint/2010/main" val="2437065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1384"/>
            <a:ext cx="9404723" cy="1400530"/>
          </a:xfrm>
        </p:spPr>
        <p:txBody>
          <a:bodyPr/>
          <a:lstStyle/>
          <a:p>
            <a:r>
              <a:rPr lang="en-US" dirty="0">
                <a:solidFill>
                  <a:schemeClr val="bg2">
                    <a:lumMod val="60000"/>
                    <a:lumOff val="40000"/>
                  </a:schemeClr>
                </a:solidFill>
                <a:ea typeface="Tahoma" panose="020B0604030504040204" pitchFamily="34" charset="0"/>
                <a:cs typeface="Tahoma" panose="020B0604030504040204" pitchFamily="34" charset="0"/>
              </a:rPr>
              <a:t>A SUCCESS STORY</a:t>
            </a:r>
          </a:p>
        </p:txBody>
      </p:sp>
      <p:sp>
        <p:nvSpPr>
          <p:cNvPr id="3" name="Content Placeholder 2"/>
          <p:cNvSpPr>
            <a:spLocks noGrp="1"/>
          </p:cNvSpPr>
          <p:nvPr>
            <p:ph idx="1"/>
          </p:nvPr>
        </p:nvSpPr>
        <p:spPr>
          <a:xfrm>
            <a:off x="190500" y="1491914"/>
            <a:ext cx="11849100" cy="5149517"/>
          </a:xfrm>
        </p:spPr>
        <p:txBody>
          <a:bodyPr>
            <a:normAutofit/>
          </a:bodyPr>
          <a:lstStyle/>
          <a:p>
            <a:pPr marL="0" indent="0">
              <a:buNone/>
            </a:pPr>
            <a:r>
              <a:rPr lang="en-US" dirty="0"/>
              <a:t>Pauletta began working with a client at Arlington for the past month. First gaining trust and developing rapport, client was interested in being screened and expressed a need for residential treatment. During screening and through motivational interviewing, client disclosed not being medication compliant for her chronic mental conditions. Client scored a provisional level of care indicating co-occurring residential treatment would be the most appropriate, therefore, requiring client to be medication compliant. Pauletta encouraged client to visit her Primary Medical Provider and Mental Health Specialist for medical refills. After Pauletta’s follow-up, client successfully obtained her medical, but not her mental health medication. Pauletta referred client to a Mental Health Urgent Care near her area, provided transportation directions, to expedite the process. Client emailed Pauletta informing her that she successfully obtained her mental health medication. Pauletta then contacted a residential treatment facility and successfully secured an intake appointment for the client, and arranged transportation with The People’s Concern. Client successfully made it to her scheduled intake appointment and is currently pending admission. </a:t>
            </a:r>
          </a:p>
        </p:txBody>
      </p:sp>
      <p:sp>
        <p:nvSpPr>
          <p:cNvPr id="4" name="Slide Number Placeholder 3">
            <a:extLst>
              <a:ext uri="{FF2B5EF4-FFF2-40B4-BE49-F238E27FC236}">
                <a16:creationId xmlns:a16="http://schemas.microsoft.com/office/drawing/2014/main" id="{F8533714-4CE7-439F-A181-077C7B94666D}"/>
              </a:ext>
            </a:extLst>
          </p:cNvPr>
          <p:cNvSpPr>
            <a:spLocks noGrp="1"/>
          </p:cNvSpPr>
          <p:nvPr>
            <p:ph type="sldNum" sz="quarter" idx="12"/>
          </p:nvPr>
        </p:nvSpPr>
        <p:spPr/>
        <p:txBody>
          <a:bodyPr/>
          <a:lstStyle/>
          <a:p>
            <a:fld id="{BFBDBA75-E85B-48D2-849D-AF13EBCECFB4}" type="slidenum">
              <a:rPr lang="en-US" smtClean="0"/>
              <a:t>41</a:t>
            </a:fld>
            <a:endParaRPr lang="en-US"/>
          </a:p>
        </p:txBody>
      </p:sp>
    </p:spTree>
    <p:extLst>
      <p:ext uri="{BB962C8B-B14F-4D97-AF65-F5344CB8AC3E}">
        <p14:creationId xmlns:p14="http://schemas.microsoft.com/office/powerpoint/2010/main" val="2898475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01D7FA-99F6-452F-9974-8EE6E880ABD0}"/>
              </a:ext>
            </a:extLst>
          </p:cNvPr>
          <p:cNvSpPr>
            <a:spLocks noGrp="1"/>
          </p:cNvSpPr>
          <p:nvPr>
            <p:ph type="sldNum" sz="quarter" idx="12"/>
          </p:nvPr>
        </p:nvSpPr>
        <p:spPr/>
        <p:txBody>
          <a:bodyPr/>
          <a:lstStyle/>
          <a:p>
            <a:fld id="{BFBDBA75-E85B-48D2-849D-AF13EBCECFB4}" type="slidenum">
              <a:rPr lang="en-US" smtClean="0"/>
              <a:t>42</a:t>
            </a:fld>
            <a:endParaRPr lang="en-US"/>
          </a:p>
        </p:txBody>
      </p:sp>
      <p:sp>
        <p:nvSpPr>
          <p:cNvPr id="5" name="Rectangle 4">
            <a:extLst>
              <a:ext uri="{FF2B5EF4-FFF2-40B4-BE49-F238E27FC236}">
                <a16:creationId xmlns:a16="http://schemas.microsoft.com/office/drawing/2014/main" id="{E42630F4-6DD3-4E98-80A7-BBA90FBC6196}"/>
              </a:ext>
            </a:extLst>
          </p:cNvPr>
          <p:cNvSpPr/>
          <p:nvPr/>
        </p:nvSpPr>
        <p:spPr>
          <a:xfrm>
            <a:off x="381000" y="380137"/>
            <a:ext cx="6096000" cy="5632311"/>
          </a:xfrm>
          <a:prstGeom prst="rect">
            <a:avLst/>
          </a:prstGeom>
        </p:spPr>
        <p:txBody>
          <a:bodyPr>
            <a:spAutoFit/>
          </a:bodyPr>
          <a:lstStyle/>
          <a:p>
            <a:r>
              <a:rPr lang="en-US" dirty="0"/>
              <a:t>Dr. Maria Funk</a:t>
            </a:r>
          </a:p>
          <a:p>
            <a:r>
              <a:rPr lang="en-US" dirty="0"/>
              <a:t>Mental Health Clinical Program Manager III</a:t>
            </a:r>
          </a:p>
          <a:p>
            <a:r>
              <a:rPr lang="en-US" dirty="0"/>
              <a:t>Countywide Housing, Employment and Education Resource Development</a:t>
            </a:r>
          </a:p>
          <a:p>
            <a:r>
              <a:rPr lang="en-US" u="sng" dirty="0">
                <a:hlinkClick r:id="rId2"/>
              </a:rPr>
              <a:t>mfunk@dmh.lacounty.gov</a:t>
            </a:r>
            <a:r>
              <a:rPr lang="en-US" dirty="0"/>
              <a:t> </a:t>
            </a:r>
          </a:p>
          <a:p>
            <a:endParaRPr lang="en-US" dirty="0"/>
          </a:p>
          <a:p>
            <a:r>
              <a:rPr lang="en-US" dirty="0"/>
              <a:t>Leepi Shimkhada, MPP</a:t>
            </a:r>
          </a:p>
          <a:p>
            <a:r>
              <a:rPr lang="en-US" dirty="0"/>
              <a:t>Director, Housing and Services</a:t>
            </a:r>
          </a:p>
          <a:p>
            <a:r>
              <a:rPr lang="en-US" dirty="0"/>
              <a:t>Department of Health Services, Housing for Health</a:t>
            </a:r>
          </a:p>
          <a:p>
            <a:r>
              <a:rPr lang="en-US" dirty="0">
                <a:hlinkClick r:id="rId3"/>
              </a:rPr>
              <a:t>lshimkhada@dhs.lacounty.gov</a:t>
            </a:r>
            <a:endParaRPr lang="en-US" dirty="0"/>
          </a:p>
          <a:p>
            <a:endParaRPr lang="en-US" dirty="0"/>
          </a:p>
          <a:p>
            <a:endParaRPr lang="en-US" dirty="0"/>
          </a:p>
          <a:p>
            <a:r>
              <a:rPr lang="en-US" dirty="0"/>
              <a:t>Julie DeRose, LMFT</a:t>
            </a:r>
            <a:br>
              <a:rPr lang="en-US" dirty="0"/>
            </a:br>
            <a:r>
              <a:rPr lang="en-US" dirty="0"/>
              <a:t>Chief Program Officer, Permanent Housing Services  </a:t>
            </a:r>
            <a:br>
              <a:rPr lang="en-US" dirty="0"/>
            </a:br>
            <a:r>
              <a:rPr lang="en-US" dirty="0"/>
              <a:t>The People Concern</a:t>
            </a:r>
            <a:br>
              <a:rPr lang="en-US" dirty="0"/>
            </a:br>
            <a:r>
              <a:rPr lang="en-US" dirty="0">
                <a:hlinkClick r:id="rId4"/>
              </a:rPr>
              <a:t>Jderose@thepeopleconcern.org</a:t>
            </a:r>
            <a:r>
              <a:rPr lang="en-US" dirty="0"/>
              <a:t/>
            </a:r>
            <a:br>
              <a:rPr lang="en-US" dirty="0"/>
            </a:br>
            <a:r>
              <a:rPr lang="en-US" dirty="0"/>
              <a:t>310-264-6646</a:t>
            </a:r>
          </a:p>
          <a:p>
            <a:endParaRPr lang="en-US" dirty="0"/>
          </a:p>
          <a:p>
            <a:r>
              <a:rPr lang="en-US" dirty="0"/>
              <a:t/>
            </a:r>
            <a:br>
              <a:rPr lang="en-US" dirty="0"/>
            </a:br>
            <a:endParaRPr lang="en-US" dirty="0"/>
          </a:p>
        </p:txBody>
      </p:sp>
      <p:sp>
        <p:nvSpPr>
          <p:cNvPr id="6" name="TextBox 5">
            <a:extLst>
              <a:ext uri="{FF2B5EF4-FFF2-40B4-BE49-F238E27FC236}">
                <a16:creationId xmlns:a16="http://schemas.microsoft.com/office/drawing/2014/main" id="{49B9BDAB-D12E-466B-91EB-BBABD4BED7D1}"/>
              </a:ext>
            </a:extLst>
          </p:cNvPr>
          <p:cNvSpPr txBox="1"/>
          <p:nvPr/>
        </p:nvSpPr>
        <p:spPr>
          <a:xfrm>
            <a:off x="6999740" y="1312873"/>
            <a:ext cx="4277860" cy="4801314"/>
          </a:xfrm>
          <a:prstGeom prst="rect">
            <a:avLst/>
          </a:prstGeom>
          <a:noFill/>
        </p:spPr>
        <p:txBody>
          <a:bodyPr wrap="square" rtlCol="0">
            <a:spAutoFit/>
          </a:bodyPr>
          <a:lstStyle/>
          <a:p>
            <a:r>
              <a:rPr lang="en-US" dirty="0"/>
              <a:t>Yanira A. Lima, MPA, MHM, Chief County of Los Angeles, Department of Public Health</a:t>
            </a:r>
          </a:p>
          <a:p>
            <a:r>
              <a:rPr lang="en-US" dirty="0"/>
              <a:t>Substance Abuse Prevention and Control Systems of Care Branch, Adult and Youth Systems of Care</a:t>
            </a:r>
          </a:p>
          <a:p>
            <a:r>
              <a:rPr lang="en-US" dirty="0">
                <a:hlinkClick r:id="rId5"/>
              </a:rPr>
              <a:t>ylima@dph.lacounty.gov</a:t>
            </a:r>
            <a:endParaRPr lang="en-US" dirty="0"/>
          </a:p>
          <a:p>
            <a:endParaRPr lang="en-US" dirty="0"/>
          </a:p>
          <a:p>
            <a:endParaRPr lang="en-US" dirty="0"/>
          </a:p>
          <a:p>
            <a:r>
              <a:rPr lang="en-US" dirty="0"/>
              <a:t>David Murillo</a:t>
            </a:r>
          </a:p>
          <a:p>
            <a:r>
              <a:rPr lang="en-US" dirty="0"/>
              <a:t>Director of Client Engagement Services</a:t>
            </a:r>
          </a:p>
          <a:p>
            <a:r>
              <a:rPr lang="en-US" dirty="0"/>
              <a:t>Homeless Healthcare LA</a:t>
            </a:r>
          </a:p>
          <a:p>
            <a:r>
              <a:rPr lang="en-US" dirty="0">
                <a:hlinkClick r:id="rId6"/>
              </a:rPr>
              <a:t>dmurillo@hhcla.org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14471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60000"/>
                    <a:lumOff val="40000"/>
                  </a:schemeClr>
                </a:solidFill>
              </a:rPr>
              <a:t>Measure H - Ballot Initiative</a:t>
            </a:r>
          </a:p>
        </p:txBody>
      </p:sp>
      <p:sp>
        <p:nvSpPr>
          <p:cNvPr id="3" name="Content Placeholder 2"/>
          <p:cNvSpPr>
            <a:spLocks noGrp="1"/>
          </p:cNvSpPr>
          <p:nvPr>
            <p:ph idx="1"/>
          </p:nvPr>
        </p:nvSpPr>
        <p:spPr>
          <a:xfrm>
            <a:off x="572931" y="1392973"/>
            <a:ext cx="9551082" cy="4195481"/>
          </a:xfrm>
        </p:spPr>
        <p:txBody>
          <a:bodyPr>
            <a:normAutofit fontScale="92500" lnSpcReduction="10000"/>
          </a:bodyPr>
          <a:lstStyle/>
          <a:p>
            <a:pPr>
              <a:lnSpc>
                <a:spcPct val="150000"/>
              </a:lnSpc>
            </a:pPr>
            <a:r>
              <a:rPr lang="en-US" b="1" dirty="0">
                <a:solidFill>
                  <a:schemeClr val="bg2">
                    <a:lumMod val="60000"/>
                    <a:lumOff val="40000"/>
                  </a:schemeClr>
                </a:solidFill>
              </a:rPr>
              <a:t>December 2016 </a:t>
            </a:r>
            <a:r>
              <a:rPr lang="en-US" dirty="0"/>
              <a:t>– LA County Board of Supervisors approves ordinance placing Measure H on the ballot – a ¼ cent County sales tax that will generate an estimated $355 million annually for 10 years, solely to prevent and combat homelessness.</a:t>
            </a:r>
          </a:p>
          <a:p>
            <a:pPr>
              <a:lnSpc>
                <a:spcPct val="150000"/>
              </a:lnSpc>
            </a:pPr>
            <a:r>
              <a:rPr lang="en-US" b="1" dirty="0">
                <a:solidFill>
                  <a:schemeClr val="bg2">
                    <a:lumMod val="60000"/>
                    <a:lumOff val="40000"/>
                  </a:schemeClr>
                </a:solidFill>
              </a:rPr>
              <a:t>March 2017 </a:t>
            </a:r>
            <a:r>
              <a:rPr lang="en-US" dirty="0"/>
              <a:t>- County voters approve Measure H, with 69.34% favoring landmark measure.</a:t>
            </a:r>
          </a:p>
          <a:p>
            <a:pPr>
              <a:lnSpc>
                <a:spcPct val="150000"/>
              </a:lnSpc>
            </a:pPr>
            <a:r>
              <a:rPr lang="en-US" b="1" dirty="0">
                <a:solidFill>
                  <a:schemeClr val="bg2">
                    <a:lumMod val="60000"/>
                    <a:lumOff val="40000"/>
                  </a:schemeClr>
                </a:solidFill>
              </a:rPr>
              <a:t>February 2017 </a:t>
            </a:r>
            <a:r>
              <a:rPr lang="en-US" dirty="0"/>
              <a:t>– LA County Board of Supervisors directs the Chief Executive Office to conduct an inclusive, collaborative and public Measure H Revenue Planning Process and report back with recommendations.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987003-482F-43B7-81A4-FE0AE08E6191}"/>
              </a:ext>
            </a:extLst>
          </p:cNvPr>
          <p:cNvSpPr>
            <a:spLocks noGrp="1"/>
          </p:cNvSpPr>
          <p:nvPr>
            <p:ph type="sldNum" sz="quarter" idx="12"/>
          </p:nvPr>
        </p:nvSpPr>
        <p:spPr/>
        <p:txBody>
          <a:bodyPr/>
          <a:lstStyle/>
          <a:p>
            <a:fld id="{BFBDBA75-E85B-48D2-849D-AF13EBCECFB4}" type="slidenum">
              <a:rPr lang="en-US" smtClean="0"/>
              <a:t>5</a:t>
            </a:fld>
            <a:endParaRPr lang="en-US"/>
          </a:p>
        </p:txBody>
      </p:sp>
    </p:spTree>
    <p:extLst>
      <p:ext uri="{BB962C8B-B14F-4D97-AF65-F5344CB8AC3E}">
        <p14:creationId xmlns:p14="http://schemas.microsoft.com/office/powerpoint/2010/main" val="72683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06429" cy="1400530"/>
          </a:xfrm>
        </p:spPr>
        <p:txBody>
          <a:bodyPr/>
          <a:lstStyle/>
          <a:p>
            <a:r>
              <a:rPr lang="en-US" dirty="0">
                <a:solidFill>
                  <a:schemeClr val="bg2">
                    <a:lumMod val="60000"/>
                    <a:lumOff val="40000"/>
                  </a:schemeClr>
                </a:solidFill>
              </a:rPr>
              <a:t>Measure H - Revenue Planning Process</a:t>
            </a:r>
          </a:p>
        </p:txBody>
      </p:sp>
      <p:pic>
        <p:nvPicPr>
          <p:cNvPr id="7" name="Content Placeholder 6"/>
          <p:cNvPicPr>
            <a:picLocks noGrp="1" noChangeAspect="1"/>
          </p:cNvPicPr>
          <p:nvPr>
            <p:ph idx="1"/>
          </p:nvPr>
        </p:nvPicPr>
        <p:blipFill>
          <a:blip r:embed="rId2"/>
          <a:stretch>
            <a:fillRect/>
          </a:stretch>
        </p:blipFill>
        <p:spPr>
          <a:xfrm>
            <a:off x="5722395" y="1991409"/>
            <a:ext cx="4747516" cy="4256989"/>
          </a:xfrm>
          <a:prstGeom prst="rect">
            <a:avLst/>
          </a:prstGeom>
        </p:spPr>
      </p:pic>
      <p:sp>
        <p:nvSpPr>
          <p:cNvPr id="4" name="Rectangle: Rounded Corners 29"/>
          <p:cNvSpPr/>
          <p:nvPr/>
        </p:nvSpPr>
        <p:spPr>
          <a:xfrm>
            <a:off x="970398" y="1959673"/>
            <a:ext cx="3578241" cy="4320463"/>
          </a:xfrm>
          <a:prstGeom prst="roundRect">
            <a:avLst/>
          </a:prstGeom>
          <a:solidFill>
            <a:schemeClr val="tx1">
              <a:alpha val="40000"/>
            </a:schemeClr>
          </a:solidFill>
          <a:ln w="19050" cap="flat" cmpd="sng" algn="ctr">
            <a:solidFill>
              <a:srgbClr val="758085">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pic>
        <p:nvPicPr>
          <p:cNvPr id="5" name="Picture 4"/>
          <p:cNvPicPr>
            <a:picLocks noChangeAspect="1"/>
          </p:cNvPicPr>
          <p:nvPr/>
        </p:nvPicPr>
        <p:blipFill>
          <a:blip r:embed="rId3"/>
          <a:stretch>
            <a:fillRect/>
          </a:stretch>
        </p:blipFill>
        <p:spPr>
          <a:xfrm>
            <a:off x="915108" y="2337557"/>
            <a:ext cx="3633531" cy="3564694"/>
          </a:xfrm>
          <a:prstGeom prst="rect">
            <a:avLst/>
          </a:prstGeom>
        </p:spPr>
      </p:pic>
      <p:sp>
        <p:nvSpPr>
          <p:cNvPr id="3" name="Slide Number Placeholder 2">
            <a:extLst>
              <a:ext uri="{FF2B5EF4-FFF2-40B4-BE49-F238E27FC236}">
                <a16:creationId xmlns:a16="http://schemas.microsoft.com/office/drawing/2014/main" id="{B0B31083-C64E-47EB-B1A0-785B185C4E7A}"/>
              </a:ext>
            </a:extLst>
          </p:cNvPr>
          <p:cNvSpPr>
            <a:spLocks noGrp="1"/>
          </p:cNvSpPr>
          <p:nvPr>
            <p:ph type="sldNum" sz="quarter" idx="12"/>
          </p:nvPr>
        </p:nvSpPr>
        <p:spPr/>
        <p:txBody>
          <a:bodyPr/>
          <a:lstStyle/>
          <a:p>
            <a:fld id="{BFBDBA75-E85B-48D2-849D-AF13EBCECFB4}" type="slidenum">
              <a:rPr lang="en-US" smtClean="0"/>
              <a:t>6</a:t>
            </a:fld>
            <a:endParaRPr lang="en-US"/>
          </a:p>
        </p:txBody>
      </p:sp>
    </p:spTree>
    <p:extLst>
      <p:ext uri="{BB962C8B-B14F-4D97-AF65-F5344CB8AC3E}">
        <p14:creationId xmlns:p14="http://schemas.microsoft.com/office/powerpoint/2010/main" val="95381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Homeless Initiatives Strategies:</a:t>
            </a:r>
            <a:br>
              <a:rPr lang="en-US" dirty="0"/>
            </a:br>
            <a:r>
              <a:rPr lang="en-US" dirty="0">
                <a:solidFill>
                  <a:schemeClr val="bg2">
                    <a:lumMod val="60000"/>
                    <a:lumOff val="40000"/>
                  </a:schemeClr>
                </a:solidFill>
              </a:rPr>
              <a:t>Continuum of Services</a:t>
            </a:r>
          </a:p>
        </p:txBody>
      </p:sp>
      <p:sp>
        <p:nvSpPr>
          <p:cNvPr id="3" name="Content Placeholder 2"/>
          <p:cNvSpPr>
            <a:spLocks noGrp="1"/>
          </p:cNvSpPr>
          <p:nvPr>
            <p:ph idx="1"/>
          </p:nvPr>
        </p:nvSpPr>
        <p:spPr>
          <a:xfrm>
            <a:off x="1103312" y="2052918"/>
            <a:ext cx="10130745" cy="4195481"/>
          </a:xfrm>
        </p:spPr>
        <p:txBody>
          <a:bodyPr>
            <a:normAutofit/>
          </a:bodyPr>
          <a:lstStyle/>
          <a:p>
            <a:pPr>
              <a:lnSpc>
                <a:spcPct val="120000"/>
              </a:lnSpc>
            </a:pPr>
            <a:r>
              <a:rPr lang="en-US" sz="3200" dirty="0"/>
              <a:t> </a:t>
            </a:r>
            <a:r>
              <a:rPr lang="en-US" sz="3000" dirty="0"/>
              <a:t>Outreach – E6</a:t>
            </a:r>
          </a:p>
          <a:p>
            <a:pPr>
              <a:lnSpc>
                <a:spcPct val="120000"/>
              </a:lnSpc>
            </a:pPr>
            <a:r>
              <a:rPr lang="en-US" sz="3000" dirty="0"/>
              <a:t> Interim/Bridge Housing – B7/E8</a:t>
            </a:r>
          </a:p>
          <a:p>
            <a:pPr>
              <a:lnSpc>
                <a:spcPct val="120000"/>
              </a:lnSpc>
            </a:pPr>
            <a:r>
              <a:rPr lang="en-US" sz="3000" dirty="0"/>
              <a:t> Rapid Rehousing – B3</a:t>
            </a:r>
          </a:p>
          <a:p>
            <a:pPr>
              <a:lnSpc>
                <a:spcPct val="120000"/>
              </a:lnSpc>
            </a:pPr>
            <a:r>
              <a:rPr lang="en-US" sz="3000" dirty="0"/>
              <a:t> Permanent Supportive Housing – D7</a:t>
            </a:r>
          </a:p>
          <a:p>
            <a:pPr>
              <a:lnSpc>
                <a:spcPct val="120000"/>
              </a:lnSpc>
            </a:pPr>
            <a:r>
              <a:rPr lang="en-US" sz="3000" dirty="0"/>
              <a:t> Benefits Advocacy – C4/C5/C6</a:t>
            </a:r>
          </a:p>
          <a:p>
            <a:pPr>
              <a:lnSpc>
                <a:spcPct val="120000"/>
              </a:lnSpc>
            </a:pPr>
            <a:r>
              <a:rPr lang="en-US" sz="3000" dirty="0"/>
              <a:t> Strengthening the Coordinated Entry System – E7</a:t>
            </a:r>
          </a:p>
        </p:txBody>
      </p:sp>
      <p:sp>
        <p:nvSpPr>
          <p:cNvPr id="4" name="Slide Number Placeholder 3">
            <a:extLst>
              <a:ext uri="{FF2B5EF4-FFF2-40B4-BE49-F238E27FC236}">
                <a16:creationId xmlns:a16="http://schemas.microsoft.com/office/drawing/2014/main" id="{F9A9566B-E50F-4D4A-9D24-62180AAB5588}"/>
              </a:ext>
            </a:extLst>
          </p:cNvPr>
          <p:cNvSpPr>
            <a:spLocks noGrp="1"/>
          </p:cNvSpPr>
          <p:nvPr>
            <p:ph type="sldNum" sz="quarter" idx="12"/>
          </p:nvPr>
        </p:nvSpPr>
        <p:spPr/>
        <p:txBody>
          <a:bodyPr/>
          <a:lstStyle/>
          <a:p>
            <a:fld id="{BFBDBA75-E85B-48D2-849D-AF13EBCECFB4}" type="slidenum">
              <a:rPr lang="en-US" smtClean="0"/>
              <a:t>7</a:t>
            </a:fld>
            <a:endParaRPr lang="en-US"/>
          </a:p>
        </p:txBody>
      </p:sp>
    </p:spTree>
    <p:extLst>
      <p:ext uri="{BB962C8B-B14F-4D97-AF65-F5344CB8AC3E}">
        <p14:creationId xmlns:p14="http://schemas.microsoft.com/office/powerpoint/2010/main" val="414762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778" y="120647"/>
            <a:ext cx="8961582" cy="693960"/>
          </a:xfrm>
        </p:spPr>
        <p:txBody>
          <a:bodyPr>
            <a:noAutofit/>
          </a:bodyPr>
          <a:lstStyle/>
          <a:p>
            <a:r>
              <a:rPr lang="en-US" sz="2800" dirty="0">
                <a:solidFill>
                  <a:schemeClr val="bg2">
                    <a:lumMod val="60000"/>
                    <a:lumOff val="40000"/>
                  </a:schemeClr>
                </a:solidFill>
              </a:rPr>
              <a:t>Ensuring the Right Level of Services are Available Countywide – Overview of Integrated Services in D7</a:t>
            </a:r>
          </a:p>
        </p:txBody>
      </p:sp>
      <p:sp>
        <p:nvSpPr>
          <p:cNvPr id="4" name="Slide Number Placeholder 3"/>
          <p:cNvSpPr>
            <a:spLocks noGrp="1"/>
          </p:cNvSpPr>
          <p:nvPr>
            <p:ph type="sldNum" sz="quarter" idx="12"/>
          </p:nvPr>
        </p:nvSpPr>
        <p:spPr/>
        <p:txBody>
          <a:bodyPr/>
          <a:lstStyle/>
          <a:p>
            <a:fld id="{918558A9-1DBE-4E41-84CE-979D030679D0}" type="slidenum">
              <a:rPr lang="en-US" smtClean="0"/>
              <a:pPr/>
              <a:t>8</a:t>
            </a:fld>
            <a:endParaRPr lang="en-US" dirty="0"/>
          </a:p>
        </p:txBody>
      </p:sp>
      <p:sp>
        <p:nvSpPr>
          <p:cNvPr id="8" name="Rectangle 7"/>
          <p:cNvSpPr/>
          <p:nvPr/>
        </p:nvSpPr>
        <p:spPr>
          <a:xfrm>
            <a:off x="990715" y="1357841"/>
            <a:ext cx="3344975" cy="300082"/>
          </a:xfrm>
          <a:prstGeom prst="rect">
            <a:avLst/>
          </a:prstGeom>
        </p:spPr>
        <p:txBody>
          <a:bodyPr wrap="square">
            <a:spAutoFit/>
          </a:bodyPr>
          <a:lstStyle/>
          <a:p>
            <a:r>
              <a:rPr lang="en-AU" sz="1350" dirty="0">
                <a:solidFill>
                  <a:schemeClr val="accent2"/>
                </a:solidFill>
                <a:latin typeface="+mj-lt"/>
                <a:ea typeface="Roboto Medium" panose="02000000000000000000" pitchFamily="2" charset="0"/>
              </a:rPr>
              <a:t>Intensive Case Management Services</a:t>
            </a:r>
          </a:p>
        </p:txBody>
      </p:sp>
      <p:sp>
        <p:nvSpPr>
          <p:cNvPr id="9" name="Oval 8"/>
          <p:cNvSpPr/>
          <p:nvPr/>
        </p:nvSpPr>
        <p:spPr>
          <a:xfrm>
            <a:off x="307778" y="1524485"/>
            <a:ext cx="617220" cy="617220"/>
          </a:xfrm>
          <a:prstGeom prst="ellipse">
            <a:avLst/>
          </a:prstGeom>
          <a:solidFill>
            <a:srgbClr val="0A3C6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500" dirty="0">
                <a:solidFill>
                  <a:srgbClr val="FFFFFF"/>
                </a:solidFill>
                <a:latin typeface="+mj-lt"/>
              </a:rPr>
              <a:t>DHS</a:t>
            </a:r>
          </a:p>
        </p:txBody>
      </p:sp>
      <p:sp>
        <p:nvSpPr>
          <p:cNvPr id="10" name="Rectangle 9"/>
          <p:cNvSpPr/>
          <p:nvPr/>
        </p:nvSpPr>
        <p:spPr>
          <a:xfrm>
            <a:off x="1028033" y="1717603"/>
            <a:ext cx="3989085" cy="2192908"/>
          </a:xfrm>
          <a:prstGeom prst="rect">
            <a:avLst/>
          </a:prstGeom>
          <a:solidFill>
            <a:schemeClr val="bg1"/>
          </a:solidFill>
        </p:spPr>
        <p:txBody>
          <a:bodyPr wrap="square">
            <a:spAutoFit/>
          </a:bodyPr>
          <a:lstStyle/>
          <a:p>
            <a:r>
              <a:rPr lang="en-US" sz="1050" dirty="0"/>
              <a:t>ICMS services are based on a whatever it takes approach so they are comprehensive and tailored for each client.</a:t>
            </a:r>
          </a:p>
          <a:p>
            <a:endParaRPr lang="en-US" sz="1050" dirty="0"/>
          </a:p>
          <a:p>
            <a:pPr marL="171450" indent="-171450">
              <a:buFont typeface="Arial" charset="0"/>
              <a:buChar char="•"/>
            </a:pPr>
            <a:r>
              <a:rPr lang="en-US" sz="1050" dirty="0"/>
              <a:t>Obtaining necessary documentation</a:t>
            </a:r>
          </a:p>
          <a:p>
            <a:pPr marL="171450" indent="-171450">
              <a:buFont typeface="Arial" charset="0"/>
              <a:buChar char="•"/>
            </a:pPr>
            <a:r>
              <a:rPr lang="en-US" sz="1050" dirty="0"/>
              <a:t>Completing and submitting rental subsidy application</a:t>
            </a:r>
          </a:p>
          <a:p>
            <a:pPr marL="171450" indent="-171450">
              <a:buFont typeface="Arial" charset="0"/>
              <a:buChar char="•"/>
            </a:pPr>
            <a:r>
              <a:rPr lang="en-US" sz="1050" dirty="0"/>
              <a:t>Housing search</a:t>
            </a:r>
          </a:p>
          <a:p>
            <a:pPr marL="171450" indent="-171450">
              <a:buFont typeface="Arial" charset="0"/>
              <a:buChar char="•"/>
            </a:pPr>
            <a:r>
              <a:rPr lang="en-US" sz="1050" dirty="0"/>
              <a:t>Eviction prevention support and intervention</a:t>
            </a:r>
          </a:p>
          <a:p>
            <a:pPr marL="171450" indent="-171450">
              <a:buFont typeface="Arial" charset="0"/>
              <a:buChar char="•"/>
            </a:pPr>
            <a:r>
              <a:rPr lang="en-US" sz="1050" dirty="0"/>
              <a:t>Ongoing client support and home visits</a:t>
            </a:r>
          </a:p>
          <a:p>
            <a:pPr marL="171450" indent="-171450">
              <a:buFont typeface="Arial" charset="0"/>
              <a:buChar char="•"/>
            </a:pPr>
            <a:r>
              <a:rPr lang="en-US" sz="1050" dirty="0"/>
              <a:t>Making and keeping appointments for health, mental health and SUD services</a:t>
            </a:r>
          </a:p>
          <a:p>
            <a:pPr marL="171450" indent="-171450">
              <a:buFont typeface="Arial" charset="0"/>
              <a:buChar char="•"/>
            </a:pPr>
            <a:r>
              <a:rPr lang="en-US" sz="1050" dirty="0"/>
              <a:t>Transportation</a:t>
            </a:r>
          </a:p>
          <a:p>
            <a:pPr marL="171450" indent="-171450">
              <a:buFont typeface="Arial" charset="0"/>
              <a:buChar char="•"/>
            </a:pPr>
            <a:r>
              <a:rPr lang="en-US" sz="1050" dirty="0"/>
              <a:t>Ensuring access and enrollment in health and income benefits </a:t>
            </a:r>
          </a:p>
        </p:txBody>
      </p:sp>
      <p:sp>
        <p:nvSpPr>
          <p:cNvPr id="11" name="Oval 10"/>
          <p:cNvSpPr/>
          <p:nvPr/>
        </p:nvSpPr>
        <p:spPr>
          <a:xfrm>
            <a:off x="5871233" y="1376000"/>
            <a:ext cx="656599" cy="629252"/>
          </a:xfrm>
          <a:prstGeom prst="ellipse">
            <a:avLst/>
          </a:prstGeom>
          <a:solidFill>
            <a:srgbClr val="0A3C6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500" dirty="0">
                <a:solidFill>
                  <a:srgbClr val="FFFFFF"/>
                </a:solidFill>
                <a:latin typeface="+mj-lt"/>
              </a:rPr>
              <a:t>DMH</a:t>
            </a:r>
          </a:p>
        </p:txBody>
      </p:sp>
      <p:sp>
        <p:nvSpPr>
          <p:cNvPr id="12" name="Rectangle 11"/>
          <p:cNvSpPr/>
          <p:nvPr/>
        </p:nvSpPr>
        <p:spPr>
          <a:xfrm>
            <a:off x="6661581" y="1421502"/>
            <a:ext cx="3344975" cy="300082"/>
          </a:xfrm>
          <a:prstGeom prst="rect">
            <a:avLst/>
          </a:prstGeom>
        </p:spPr>
        <p:txBody>
          <a:bodyPr wrap="square">
            <a:spAutoFit/>
          </a:bodyPr>
          <a:lstStyle/>
          <a:p>
            <a:r>
              <a:rPr lang="en-AU" sz="1350" dirty="0">
                <a:solidFill>
                  <a:schemeClr val="accent2"/>
                </a:solidFill>
                <a:latin typeface="+mj-lt"/>
                <a:ea typeface="Roboto Medium" panose="02000000000000000000" pitchFamily="2" charset="0"/>
              </a:rPr>
              <a:t>Housing Full Service Partnership</a:t>
            </a:r>
          </a:p>
        </p:txBody>
      </p:sp>
      <p:sp>
        <p:nvSpPr>
          <p:cNvPr id="13" name="Rounded Rectangle 12"/>
          <p:cNvSpPr/>
          <p:nvPr/>
        </p:nvSpPr>
        <p:spPr>
          <a:xfrm>
            <a:off x="6588714" y="1945709"/>
            <a:ext cx="3490710" cy="17641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rIns="135000" rtlCol="0" anchor="ctr"/>
          <a:lstStyle>
            <a:defPPr>
              <a:defRPr lang="en-US"/>
            </a:defPPr>
            <a:lvl1pPr marL="0" algn="l" defTabSz="914340" rtl="0" eaLnBrk="1" latinLnBrk="0" hangingPunct="1">
              <a:defRPr sz="1800" kern="1200">
                <a:solidFill>
                  <a:schemeClr val="lt1"/>
                </a:solidFill>
                <a:latin typeface="+mn-lt"/>
                <a:ea typeface="+mn-ea"/>
                <a:cs typeface="+mn-cs"/>
              </a:defRPr>
            </a:lvl1pPr>
            <a:lvl2pPr marL="457170" algn="l" defTabSz="914340" rtl="0" eaLnBrk="1" latinLnBrk="0" hangingPunct="1">
              <a:defRPr sz="1800" kern="1200">
                <a:solidFill>
                  <a:schemeClr val="lt1"/>
                </a:solidFill>
                <a:latin typeface="+mn-lt"/>
                <a:ea typeface="+mn-ea"/>
                <a:cs typeface="+mn-cs"/>
              </a:defRPr>
            </a:lvl2pPr>
            <a:lvl3pPr marL="914340" algn="l" defTabSz="914340" rtl="0" eaLnBrk="1" latinLnBrk="0" hangingPunct="1">
              <a:defRPr sz="1800" kern="1200">
                <a:solidFill>
                  <a:schemeClr val="lt1"/>
                </a:solidFill>
                <a:latin typeface="+mn-lt"/>
                <a:ea typeface="+mn-ea"/>
                <a:cs typeface="+mn-cs"/>
              </a:defRPr>
            </a:lvl3pPr>
            <a:lvl4pPr marL="1371511" algn="l" defTabSz="914340" rtl="0" eaLnBrk="1" latinLnBrk="0" hangingPunct="1">
              <a:defRPr sz="1800" kern="1200">
                <a:solidFill>
                  <a:schemeClr val="lt1"/>
                </a:solidFill>
                <a:latin typeface="+mn-lt"/>
                <a:ea typeface="+mn-ea"/>
                <a:cs typeface="+mn-cs"/>
              </a:defRPr>
            </a:lvl4pPr>
            <a:lvl5pPr marL="1828681" algn="l" defTabSz="914340" rtl="0" eaLnBrk="1" latinLnBrk="0" hangingPunct="1">
              <a:defRPr sz="1800" kern="1200">
                <a:solidFill>
                  <a:schemeClr val="lt1"/>
                </a:solidFill>
                <a:latin typeface="+mn-lt"/>
                <a:ea typeface="+mn-ea"/>
                <a:cs typeface="+mn-cs"/>
              </a:defRPr>
            </a:lvl5pPr>
            <a:lvl6pPr marL="2285852" algn="l" defTabSz="914340" rtl="0" eaLnBrk="1" latinLnBrk="0" hangingPunct="1">
              <a:defRPr sz="1800" kern="1200">
                <a:solidFill>
                  <a:schemeClr val="lt1"/>
                </a:solidFill>
                <a:latin typeface="+mn-lt"/>
                <a:ea typeface="+mn-ea"/>
                <a:cs typeface="+mn-cs"/>
              </a:defRPr>
            </a:lvl6pPr>
            <a:lvl7pPr marL="2743021" algn="l" defTabSz="914340" rtl="0" eaLnBrk="1" latinLnBrk="0" hangingPunct="1">
              <a:defRPr sz="1800" kern="1200">
                <a:solidFill>
                  <a:schemeClr val="lt1"/>
                </a:solidFill>
                <a:latin typeface="+mn-lt"/>
                <a:ea typeface="+mn-ea"/>
                <a:cs typeface="+mn-cs"/>
              </a:defRPr>
            </a:lvl7pPr>
            <a:lvl8pPr marL="3200193" algn="l" defTabSz="914340" rtl="0" eaLnBrk="1" latinLnBrk="0" hangingPunct="1">
              <a:defRPr sz="1800" kern="1200">
                <a:solidFill>
                  <a:schemeClr val="lt1"/>
                </a:solidFill>
                <a:latin typeface="+mn-lt"/>
                <a:ea typeface="+mn-ea"/>
                <a:cs typeface="+mn-cs"/>
              </a:defRPr>
            </a:lvl8pPr>
            <a:lvl9pPr marL="3657363" algn="l" defTabSz="914340" rtl="0" eaLnBrk="1" latinLnBrk="0" hangingPunct="1">
              <a:defRPr sz="1800" kern="1200">
                <a:solidFill>
                  <a:schemeClr val="lt1"/>
                </a:solidFill>
                <a:latin typeface="+mn-lt"/>
                <a:ea typeface="+mn-ea"/>
                <a:cs typeface="+mn-cs"/>
              </a:defRPr>
            </a:lvl9pPr>
          </a:lstStyle>
          <a:p>
            <a:r>
              <a:rPr lang="en-US" sz="1050" dirty="0">
                <a:solidFill>
                  <a:schemeClr val="tx1"/>
                </a:solidFill>
              </a:rPr>
              <a:t>These services will help clients manage the symptoms of their mental illness and will assist them with their mental health wellness and recovery goals.</a:t>
            </a:r>
          </a:p>
          <a:p>
            <a:r>
              <a:rPr lang="en-US" sz="1050" dirty="0">
                <a:solidFill>
                  <a:schemeClr val="tx1"/>
                </a:solidFill>
              </a:rPr>
              <a:t>  </a:t>
            </a:r>
          </a:p>
          <a:p>
            <a:r>
              <a:rPr lang="en-US" sz="1050" dirty="0">
                <a:solidFill>
                  <a:schemeClr val="tx1"/>
                </a:solidFill>
              </a:rPr>
              <a:t>Services include:</a:t>
            </a:r>
          </a:p>
          <a:p>
            <a:pPr marL="171450" indent="-171450">
              <a:buFont typeface="Arial" charset="0"/>
              <a:buChar char="•"/>
            </a:pPr>
            <a:r>
              <a:rPr lang="en-US" sz="1050" dirty="0">
                <a:solidFill>
                  <a:schemeClr val="tx1"/>
                </a:solidFill>
              </a:rPr>
              <a:t>Individual/Group Therapy/Counseling</a:t>
            </a:r>
          </a:p>
          <a:p>
            <a:pPr marL="171450" indent="-171450">
              <a:buFont typeface="Arial" charset="0"/>
              <a:buChar char="•"/>
            </a:pPr>
            <a:r>
              <a:rPr lang="en-US" sz="1050" dirty="0">
                <a:solidFill>
                  <a:schemeClr val="tx1"/>
                </a:solidFill>
              </a:rPr>
              <a:t>Medication Support</a:t>
            </a:r>
          </a:p>
          <a:p>
            <a:pPr marL="171450" indent="-171450">
              <a:buFont typeface="Arial" charset="0"/>
              <a:buChar char="•"/>
            </a:pPr>
            <a:r>
              <a:rPr lang="en-US" sz="1050" dirty="0">
                <a:solidFill>
                  <a:schemeClr val="tx1"/>
                </a:solidFill>
              </a:rPr>
              <a:t>Crisis Intervention</a:t>
            </a:r>
          </a:p>
          <a:p>
            <a:pPr marL="171450" indent="-171450">
              <a:buFont typeface="Arial" charset="0"/>
              <a:buChar char="•"/>
            </a:pPr>
            <a:r>
              <a:rPr lang="en-US" sz="1050" dirty="0">
                <a:solidFill>
                  <a:schemeClr val="tx1"/>
                </a:solidFill>
              </a:rPr>
              <a:t>Referrals and Linkage</a:t>
            </a:r>
          </a:p>
        </p:txBody>
      </p:sp>
      <p:sp>
        <p:nvSpPr>
          <p:cNvPr id="14" name="Rectangle 13"/>
          <p:cNvSpPr/>
          <p:nvPr/>
        </p:nvSpPr>
        <p:spPr>
          <a:xfrm>
            <a:off x="990715" y="3857953"/>
            <a:ext cx="3344975" cy="507831"/>
          </a:xfrm>
          <a:prstGeom prst="rect">
            <a:avLst/>
          </a:prstGeom>
        </p:spPr>
        <p:txBody>
          <a:bodyPr wrap="square">
            <a:spAutoFit/>
          </a:bodyPr>
          <a:lstStyle/>
          <a:p>
            <a:r>
              <a:rPr lang="en-AU" sz="1350" dirty="0">
                <a:solidFill>
                  <a:schemeClr val="accent2"/>
                </a:solidFill>
                <a:latin typeface="+mj-lt"/>
                <a:ea typeface="Roboto Medium" panose="02000000000000000000" pitchFamily="2" charset="0"/>
              </a:rPr>
              <a:t>Provision of Additional Funding for PSH sites</a:t>
            </a:r>
          </a:p>
        </p:txBody>
      </p:sp>
      <p:sp>
        <p:nvSpPr>
          <p:cNvPr id="15" name="Oval 14"/>
          <p:cNvSpPr/>
          <p:nvPr/>
        </p:nvSpPr>
        <p:spPr>
          <a:xfrm>
            <a:off x="373495" y="3840449"/>
            <a:ext cx="617220" cy="617220"/>
          </a:xfrm>
          <a:prstGeom prst="ellipse">
            <a:avLst/>
          </a:prstGeom>
          <a:solidFill>
            <a:srgbClr val="0A3C6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500" dirty="0">
                <a:solidFill>
                  <a:srgbClr val="FFFFFF"/>
                </a:solidFill>
                <a:latin typeface="+mj-lt"/>
              </a:rPr>
              <a:t>DHS</a:t>
            </a:r>
          </a:p>
        </p:txBody>
      </p:sp>
      <p:sp>
        <p:nvSpPr>
          <p:cNvPr id="16" name="Rounded Rectangle 15"/>
          <p:cNvSpPr/>
          <p:nvPr/>
        </p:nvSpPr>
        <p:spPr>
          <a:xfrm>
            <a:off x="1032012" y="4410640"/>
            <a:ext cx="4307162" cy="144948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rIns="135000" rtlCol="0" anchor="ctr"/>
          <a:lstStyle>
            <a:defPPr>
              <a:defRPr lang="en-US"/>
            </a:defPPr>
            <a:lvl1pPr marL="0" algn="l" defTabSz="914340" rtl="0" eaLnBrk="1" latinLnBrk="0" hangingPunct="1">
              <a:defRPr sz="1800" kern="1200">
                <a:solidFill>
                  <a:schemeClr val="lt1"/>
                </a:solidFill>
                <a:latin typeface="+mn-lt"/>
                <a:ea typeface="+mn-ea"/>
                <a:cs typeface="+mn-cs"/>
              </a:defRPr>
            </a:lvl1pPr>
            <a:lvl2pPr marL="457170" algn="l" defTabSz="914340" rtl="0" eaLnBrk="1" latinLnBrk="0" hangingPunct="1">
              <a:defRPr sz="1800" kern="1200">
                <a:solidFill>
                  <a:schemeClr val="lt1"/>
                </a:solidFill>
                <a:latin typeface="+mn-lt"/>
                <a:ea typeface="+mn-ea"/>
                <a:cs typeface="+mn-cs"/>
              </a:defRPr>
            </a:lvl2pPr>
            <a:lvl3pPr marL="914340" algn="l" defTabSz="914340" rtl="0" eaLnBrk="1" latinLnBrk="0" hangingPunct="1">
              <a:defRPr sz="1800" kern="1200">
                <a:solidFill>
                  <a:schemeClr val="lt1"/>
                </a:solidFill>
                <a:latin typeface="+mn-lt"/>
                <a:ea typeface="+mn-ea"/>
                <a:cs typeface="+mn-cs"/>
              </a:defRPr>
            </a:lvl3pPr>
            <a:lvl4pPr marL="1371511" algn="l" defTabSz="914340" rtl="0" eaLnBrk="1" latinLnBrk="0" hangingPunct="1">
              <a:defRPr sz="1800" kern="1200">
                <a:solidFill>
                  <a:schemeClr val="lt1"/>
                </a:solidFill>
                <a:latin typeface="+mn-lt"/>
                <a:ea typeface="+mn-ea"/>
                <a:cs typeface="+mn-cs"/>
              </a:defRPr>
            </a:lvl4pPr>
            <a:lvl5pPr marL="1828681" algn="l" defTabSz="914340" rtl="0" eaLnBrk="1" latinLnBrk="0" hangingPunct="1">
              <a:defRPr sz="1800" kern="1200">
                <a:solidFill>
                  <a:schemeClr val="lt1"/>
                </a:solidFill>
                <a:latin typeface="+mn-lt"/>
                <a:ea typeface="+mn-ea"/>
                <a:cs typeface="+mn-cs"/>
              </a:defRPr>
            </a:lvl5pPr>
            <a:lvl6pPr marL="2285852" algn="l" defTabSz="914340" rtl="0" eaLnBrk="1" latinLnBrk="0" hangingPunct="1">
              <a:defRPr sz="1800" kern="1200">
                <a:solidFill>
                  <a:schemeClr val="lt1"/>
                </a:solidFill>
                <a:latin typeface="+mn-lt"/>
                <a:ea typeface="+mn-ea"/>
                <a:cs typeface="+mn-cs"/>
              </a:defRPr>
            </a:lvl6pPr>
            <a:lvl7pPr marL="2743021" algn="l" defTabSz="914340" rtl="0" eaLnBrk="1" latinLnBrk="0" hangingPunct="1">
              <a:defRPr sz="1800" kern="1200">
                <a:solidFill>
                  <a:schemeClr val="lt1"/>
                </a:solidFill>
                <a:latin typeface="+mn-lt"/>
                <a:ea typeface="+mn-ea"/>
                <a:cs typeface="+mn-cs"/>
              </a:defRPr>
            </a:lvl7pPr>
            <a:lvl8pPr marL="3200193" algn="l" defTabSz="914340" rtl="0" eaLnBrk="1" latinLnBrk="0" hangingPunct="1">
              <a:defRPr sz="1800" kern="1200">
                <a:solidFill>
                  <a:schemeClr val="lt1"/>
                </a:solidFill>
                <a:latin typeface="+mn-lt"/>
                <a:ea typeface="+mn-ea"/>
                <a:cs typeface="+mn-cs"/>
              </a:defRPr>
            </a:lvl8pPr>
            <a:lvl9pPr marL="3657363" algn="l" defTabSz="914340" rtl="0" eaLnBrk="1" latinLnBrk="0" hangingPunct="1">
              <a:defRPr sz="1800" kern="1200">
                <a:solidFill>
                  <a:schemeClr val="lt1"/>
                </a:solidFill>
                <a:latin typeface="+mn-lt"/>
                <a:ea typeface="+mn-ea"/>
                <a:cs typeface="+mn-cs"/>
              </a:defRPr>
            </a:lvl9pPr>
          </a:lstStyle>
          <a:p>
            <a:endParaRPr lang="en-US" sz="1050" b="1" u="sng" dirty="0">
              <a:solidFill>
                <a:schemeClr val="tx1"/>
              </a:solidFill>
            </a:endParaRPr>
          </a:p>
          <a:p>
            <a:r>
              <a:rPr lang="en-US" sz="1050" b="1" u="sng" dirty="0">
                <a:solidFill>
                  <a:schemeClr val="tx1"/>
                </a:solidFill>
              </a:rPr>
              <a:t>D7 includes a $7.5 million annual flexible allocation that can fund</a:t>
            </a:r>
          </a:p>
          <a:p>
            <a:endParaRPr lang="en-US" sz="1050" b="1" u="sng" dirty="0">
              <a:solidFill>
                <a:schemeClr val="tx1"/>
              </a:solidFill>
            </a:endParaRPr>
          </a:p>
          <a:p>
            <a:pPr marL="214313" indent="-214313">
              <a:buFont typeface="Arial" charset="0"/>
              <a:buChar char="•"/>
            </a:pPr>
            <a:r>
              <a:rPr lang="en-US" sz="1050" dirty="0">
                <a:solidFill>
                  <a:schemeClr val="tx1"/>
                </a:solidFill>
              </a:rPr>
              <a:t>Additional new permanent supportive housing</a:t>
            </a:r>
          </a:p>
          <a:p>
            <a:pPr marL="214313" indent="-214313">
              <a:buFont typeface="Arial" charset="0"/>
              <a:buChar char="•"/>
            </a:pPr>
            <a:r>
              <a:rPr lang="en-US" sz="1050" dirty="0">
                <a:solidFill>
                  <a:schemeClr val="tx1"/>
                </a:solidFill>
              </a:rPr>
              <a:t>Services in existing permanent supportive housing that have had insufficient services funding </a:t>
            </a:r>
          </a:p>
          <a:p>
            <a:pPr marL="214313" indent="-214313">
              <a:buFont typeface="Arial" charset="0"/>
              <a:buChar char="•"/>
            </a:pPr>
            <a:r>
              <a:rPr lang="en-US" sz="1050" dirty="0">
                <a:solidFill>
                  <a:schemeClr val="tx1"/>
                </a:solidFill>
              </a:rPr>
              <a:t>Local rent subsidies if projections for federal subsidies are not realized</a:t>
            </a:r>
          </a:p>
          <a:p>
            <a:pPr>
              <a:lnSpc>
                <a:spcPct val="130000"/>
              </a:lnSpc>
            </a:pPr>
            <a:endParaRPr lang="en-US" sz="900" dirty="0">
              <a:solidFill>
                <a:schemeClr val="tx1"/>
              </a:solidFill>
              <a:latin typeface="+mj-lt"/>
            </a:endParaRPr>
          </a:p>
        </p:txBody>
      </p:sp>
      <p:sp>
        <p:nvSpPr>
          <p:cNvPr id="17" name="Rectangle 16"/>
          <p:cNvSpPr/>
          <p:nvPr/>
        </p:nvSpPr>
        <p:spPr>
          <a:xfrm>
            <a:off x="6514058" y="3845936"/>
            <a:ext cx="3640023" cy="300082"/>
          </a:xfrm>
          <a:prstGeom prst="rect">
            <a:avLst/>
          </a:prstGeom>
        </p:spPr>
        <p:txBody>
          <a:bodyPr wrap="square">
            <a:spAutoFit/>
          </a:bodyPr>
          <a:lstStyle/>
          <a:p>
            <a:r>
              <a:rPr lang="en-AU" sz="1350" dirty="0">
                <a:solidFill>
                  <a:schemeClr val="accent2"/>
                </a:solidFill>
                <a:latin typeface="+mj-lt"/>
                <a:ea typeface="Roboto Medium" panose="02000000000000000000" pitchFamily="2" charset="0"/>
              </a:rPr>
              <a:t>Substance Use Disorder Services</a:t>
            </a:r>
          </a:p>
        </p:txBody>
      </p:sp>
      <p:sp>
        <p:nvSpPr>
          <p:cNvPr id="18" name="Oval 17"/>
          <p:cNvSpPr/>
          <p:nvPr/>
        </p:nvSpPr>
        <p:spPr>
          <a:xfrm>
            <a:off x="5871233" y="3866724"/>
            <a:ext cx="695979" cy="712893"/>
          </a:xfrm>
          <a:prstGeom prst="ellipse">
            <a:avLst/>
          </a:prstGeom>
          <a:solidFill>
            <a:srgbClr val="0A3C6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500" dirty="0">
                <a:solidFill>
                  <a:srgbClr val="FFFFFF"/>
                </a:solidFill>
                <a:latin typeface="+mj-lt"/>
              </a:rPr>
              <a:t>DPH</a:t>
            </a:r>
          </a:p>
        </p:txBody>
      </p:sp>
      <p:sp>
        <p:nvSpPr>
          <p:cNvPr id="19" name="Content Placeholder 2"/>
          <p:cNvSpPr txBox="1">
            <a:spLocks/>
          </p:cNvSpPr>
          <p:nvPr/>
        </p:nvSpPr>
        <p:spPr>
          <a:xfrm>
            <a:off x="6567212" y="4273033"/>
            <a:ext cx="3594086" cy="1526388"/>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charset="0"/>
              <a:buChar char="•"/>
            </a:pPr>
            <a:r>
              <a:rPr lang="en-US" sz="1050" dirty="0"/>
              <a:t>Community Engagement and Navigation Services includes outreach and engagement, screening and referral, SUD service navigation, and care coordination to improve access to SUD services</a:t>
            </a:r>
          </a:p>
          <a:p>
            <a:pPr>
              <a:buFont typeface="Arial" charset="0"/>
              <a:buChar char="•"/>
            </a:pPr>
            <a:r>
              <a:rPr lang="en-US" sz="1050" dirty="0"/>
              <a:t>Field Based Navigation Services includes outpatient and intensive outpatient SUD services, including individual and group counseling</a:t>
            </a:r>
          </a:p>
          <a:p>
            <a:pPr marL="210884" indent="-128588">
              <a:buFont typeface="Wingdings" charset="2"/>
              <a:buChar char="Ø"/>
            </a:pPr>
            <a:endParaRPr lang="en-US" sz="900" dirty="0"/>
          </a:p>
        </p:txBody>
      </p:sp>
      <p:pic>
        <p:nvPicPr>
          <p:cNvPr id="20" name="Content Placeholder 3"/>
          <p:cNvPicPr>
            <a:picLocks noChangeAspect="1"/>
          </p:cNvPicPr>
          <p:nvPr/>
        </p:nvPicPr>
        <p:blipFill>
          <a:blip r:embed="rId3"/>
          <a:stretch>
            <a:fillRect/>
          </a:stretch>
        </p:blipFill>
        <p:spPr>
          <a:xfrm>
            <a:off x="9509372" y="6315904"/>
            <a:ext cx="472829" cy="380932"/>
          </a:xfrm>
          <a:prstGeom prst="rect">
            <a:avLst/>
          </a:prstGeom>
        </p:spPr>
      </p:pic>
      <p:pic>
        <p:nvPicPr>
          <p:cNvPr id="21" name="Picture 20"/>
          <p:cNvPicPr>
            <a:picLocks noChangeAspect="1"/>
          </p:cNvPicPr>
          <p:nvPr/>
        </p:nvPicPr>
        <p:blipFill>
          <a:blip r:embed="rId4"/>
          <a:stretch>
            <a:fillRect/>
          </a:stretch>
        </p:blipFill>
        <p:spPr>
          <a:xfrm>
            <a:off x="8934527" y="6340174"/>
            <a:ext cx="500788" cy="441078"/>
          </a:xfrm>
          <a:prstGeom prst="rect">
            <a:avLst/>
          </a:prstGeom>
        </p:spPr>
      </p:pic>
      <p:sp>
        <p:nvSpPr>
          <p:cNvPr id="22" name="Rectangle 21"/>
          <p:cNvSpPr/>
          <p:nvPr/>
        </p:nvSpPr>
        <p:spPr>
          <a:xfrm>
            <a:off x="781029" y="6019960"/>
            <a:ext cx="9116291" cy="540753"/>
          </a:xfrm>
          <a:prstGeom prst="rect">
            <a:avLst/>
          </a:prstGeom>
          <a:no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spcBef>
                <a:spcPts val="600"/>
              </a:spcBef>
              <a:spcAft>
                <a:spcPts val="1200"/>
              </a:spcAft>
            </a:pPr>
            <a:r>
              <a:rPr lang="en-US" sz="1400" b="1" i="1" dirty="0">
                <a:solidFill>
                  <a:schemeClr val="bg1"/>
                </a:solidFill>
                <a:latin typeface="+mj-lt"/>
                <a:ea typeface="Open Sans" panose="020B0606030504020204" pitchFamily="34" charset="0"/>
                <a:cs typeface="Open Sans" panose="020B0606030504020204" pitchFamily="34" charset="0"/>
              </a:rPr>
              <a:t>All services are provided by community based service providers through contracts with each department listed above</a:t>
            </a:r>
          </a:p>
        </p:txBody>
      </p:sp>
    </p:spTree>
    <p:extLst>
      <p:ext uri="{BB962C8B-B14F-4D97-AF65-F5344CB8AC3E}">
        <p14:creationId xmlns:p14="http://schemas.microsoft.com/office/powerpoint/2010/main" val="241165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lumMod val="60000"/>
                    <a:lumOff val="40000"/>
                  </a:schemeClr>
                </a:solidFill>
              </a:rPr>
              <a:t>Best Practices in ICMS </a:t>
            </a:r>
          </a:p>
        </p:txBody>
      </p:sp>
      <p:sp>
        <p:nvSpPr>
          <p:cNvPr id="4" name="Slide Number Placeholder 3"/>
          <p:cNvSpPr>
            <a:spLocks noGrp="1"/>
          </p:cNvSpPr>
          <p:nvPr>
            <p:ph type="sldNum" sz="quarter" idx="12"/>
          </p:nvPr>
        </p:nvSpPr>
        <p:spPr/>
        <p:txBody>
          <a:bodyPr/>
          <a:lstStyle/>
          <a:p>
            <a:fld id="{918558A9-1DBE-4E41-84CE-979D030679D0}" type="slidenum">
              <a:rPr lang="en-US" smtClean="0"/>
              <a:pPr/>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399" y="5615645"/>
            <a:ext cx="1454809" cy="10525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8391" y="5625634"/>
            <a:ext cx="1410663" cy="10289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7638" y="5615879"/>
            <a:ext cx="1495455" cy="1002096"/>
          </a:xfrm>
          <a:prstGeom prst="rect">
            <a:avLst/>
          </a:prstGeom>
        </p:spPr>
      </p:pic>
      <p:grpSp>
        <p:nvGrpSpPr>
          <p:cNvPr id="8" name="Group 7"/>
          <p:cNvGrpSpPr/>
          <p:nvPr/>
        </p:nvGrpSpPr>
        <p:grpSpPr>
          <a:xfrm>
            <a:off x="1351548" y="306725"/>
            <a:ext cx="8339146" cy="5179279"/>
            <a:chOff x="2336362" y="-563457"/>
            <a:chExt cx="7606912" cy="7164360"/>
          </a:xfrm>
        </p:grpSpPr>
        <p:sp>
          <p:nvSpPr>
            <p:cNvPr id="9" name="TextBox 8"/>
            <p:cNvSpPr txBox="1"/>
            <p:nvPr/>
          </p:nvSpPr>
          <p:spPr>
            <a:xfrm>
              <a:off x="5785861" y="2137325"/>
              <a:ext cx="3949940" cy="894053"/>
            </a:xfrm>
            <a:prstGeom prst="rect">
              <a:avLst/>
            </a:prstGeom>
            <a:noFill/>
          </p:spPr>
          <p:txBody>
            <a:bodyPr wrap="square" rtlCol="0">
              <a:spAutoFit/>
            </a:bodyPr>
            <a:lstStyle/>
            <a:p>
              <a:r>
                <a:rPr lang="en-US" sz="1200" dirty="0">
                  <a:ea typeface="Calibri" charset="0"/>
                  <a:cs typeface="Calibri" charset="0"/>
                </a:rPr>
                <a:t>Connect people experiencing homelessness to permanent housing without preconditions or barriers to entry</a:t>
              </a:r>
              <a:endParaRPr lang="en-US" sz="1200" dirty="0">
                <a:solidFill>
                  <a:schemeClr val="tx1">
                    <a:lumMod val="75000"/>
                    <a:lumOff val="25000"/>
                  </a:schemeClr>
                </a:solidFill>
                <a:ea typeface="Calibri" charset="0"/>
                <a:cs typeface="Calibri" charset="0"/>
              </a:endParaRPr>
            </a:p>
          </p:txBody>
        </p:sp>
        <p:sp>
          <p:nvSpPr>
            <p:cNvPr id="10" name="TextBox 9"/>
            <p:cNvSpPr txBox="1"/>
            <p:nvPr/>
          </p:nvSpPr>
          <p:spPr>
            <a:xfrm>
              <a:off x="5800719" y="1772909"/>
              <a:ext cx="2849891" cy="447026"/>
            </a:xfrm>
            <a:prstGeom prst="rect">
              <a:avLst/>
            </a:prstGeom>
            <a:noFill/>
          </p:spPr>
          <p:txBody>
            <a:bodyPr wrap="square" rtlCol="0">
              <a:spAutoFit/>
            </a:bodyPr>
            <a:lstStyle/>
            <a:p>
              <a:r>
                <a:rPr lang="en-US" sz="1500" b="1" dirty="0">
                  <a:solidFill>
                    <a:schemeClr val="tx1">
                      <a:lumMod val="75000"/>
                      <a:lumOff val="25000"/>
                    </a:schemeClr>
                  </a:solidFill>
                  <a:latin typeface="+mj-lt"/>
                  <a:cs typeface="Arial" panose="020B0604020202020204" pitchFamily="34" charset="0"/>
                </a:rPr>
                <a:t>Housing First</a:t>
              </a:r>
            </a:p>
          </p:txBody>
        </p:sp>
        <p:grpSp>
          <p:nvGrpSpPr>
            <p:cNvPr id="11" name="Group 10"/>
            <p:cNvGrpSpPr/>
            <p:nvPr/>
          </p:nvGrpSpPr>
          <p:grpSpPr>
            <a:xfrm>
              <a:off x="2336362" y="1014413"/>
              <a:ext cx="3503257" cy="5586490"/>
              <a:chOff x="2340172" y="1014413"/>
              <a:chExt cx="3082655" cy="4915777"/>
            </a:xfrm>
          </p:grpSpPr>
          <p:grpSp>
            <p:nvGrpSpPr>
              <p:cNvPr id="38" name="Group 37"/>
              <p:cNvGrpSpPr/>
              <p:nvPr/>
            </p:nvGrpSpPr>
            <p:grpSpPr>
              <a:xfrm>
                <a:off x="2340172" y="3525128"/>
                <a:ext cx="2971604" cy="2405062"/>
                <a:chOff x="2340172" y="4279900"/>
                <a:chExt cx="2971604" cy="2405062"/>
              </a:xfrm>
              <a:effectLst>
                <a:outerShdw blurRad="88900" dist="38100" sx="102000" sy="102000" algn="t" rotWithShape="0">
                  <a:prstClr val="black">
                    <a:alpha val="31000"/>
                  </a:prstClr>
                </a:outerShdw>
              </a:effectLst>
            </p:grpSpPr>
            <p:sp>
              <p:nvSpPr>
                <p:cNvPr id="45" name="Freeform 5"/>
                <p:cNvSpPr>
                  <a:spLocks/>
                </p:cNvSpPr>
                <p:nvPr/>
              </p:nvSpPr>
              <p:spPr bwMode="auto">
                <a:xfrm>
                  <a:off x="2340172" y="4279900"/>
                  <a:ext cx="1408113" cy="1739900"/>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chemeClr val="tx1"/>
                    </a:gs>
                    <a:gs pos="31000">
                      <a:schemeClr val="tx1">
                        <a:lumMod val="75000"/>
                        <a:lumOff val="25000"/>
                      </a:schemeClr>
                    </a:gs>
                    <a:gs pos="100000">
                      <a:schemeClr val="tx1">
                        <a:lumMod val="50000"/>
                        <a:lumOff val="50000"/>
                      </a:schemeClr>
                    </a:gs>
                  </a:gsLst>
                  <a:lin ang="16200000" scaled="1"/>
                  <a:tileRect/>
                </a:gradFill>
                <a:ln w="9525">
                  <a:noFill/>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6"/>
                <p:cNvSpPr>
                  <a:spLocks/>
                </p:cNvSpPr>
                <p:nvPr/>
              </p:nvSpPr>
              <p:spPr bwMode="auto">
                <a:xfrm>
                  <a:off x="2374901" y="4943475"/>
                  <a:ext cx="2936875" cy="1741487"/>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solidFill>
                  <a:srgbClr val="002060"/>
                </a:solidFill>
                <a:ln w="9525">
                  <a:noFill/>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39" name="Group 38"/>
              <p:cNvGrpSpPr/>
              <p:nvPr/>
            </p:nvGrpSpPr>
            <p:grpSpPr>
              <a:xfrm>
                <a:off x="2345760" y="2133600"/>
                <a:ext cx="2966016" cy="2403475"/>
                <a:chOff x="2345760" y="2489200"/>
                <a:chExt cx="2966016" cy="2403475"/>
              </a:xfrm>
              <a:effectLst>
                <a:outerShdw blurRad="88900" dist="38100" sx="102000" sy="102000" algn="t" rotWithShape="0">
                  <a:prstClr val="black">
                    <a:alpha val="31000"/>
                  </a:prstClr>
                </a:outerShdw>
              </a:effectLst>
            </p:grpSpPr>
            <p:sp>
              <p:nvSpPr>
                <p:cNvPr id="43" name="Freeform 7"/>
                <p:cNvSpPr>
                  <a:spLocks/>
                </p:cNvSpPr>
                <p:nvPr/>
              </p:nvSpPr>
              <p:spPr bwMode="auto">
                <a:xfrm>
                  <a:off x="2345760" y="2489200"/>
                  <a:ext cx="1408113" cy="1738312"/>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chemeClr val="tx1"/>
                    </a:gs>
                    <a:gs pos="31000">
                      <a:schemeClr val="tx1">
                        <a:lumMod val="75000"/>
                        <a:lumOff val="25000"/>
                      </a:schemeClr>
                    </a:gs>
                    <a:gs pos="100000">
                      <a:schemeClr val="tx1">
                        <a:lumMod val="50000"/>
                        <a:lumOff val="50000"/>
                      </a:schemeClr>
                    </a:gs>
                  </a:gsLst>
                  <a:lin ang="16200000" scaled="1"/>
                  <a:tileRect/>
                </a:gradFill>
                <a:ln w="9525">
                  <a:noFill/>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8"/>
                <p:cNvSpPr>
                  <a:spLocks/>
                </p:cNvSpPr>
                <p:nvPr/>
              </p:nvSpPr>
              <p:spPr bwMode="auto">
                <a:xfrm>
                  <a:off x="2374901" y="3152775"/>
                  <a:ext cx="2936875" cy="1739900"/>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solidFill>
                  <a:srgbClr val="FF0000"/>
                </a:solidFill>
                <a:ln w="9525">
                  <a:noFill/>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0" name="Group 39"/>
              <p:cNvGrpSpPr/>
              <p:nvPr/>
            </p:nvGrpSpPr>
            <p:grpSpPr>
              <a:xfrm>
                <a:off x="2345686" y="1014413"/>
                <a:ext cx="3077141" cy="2302453"/>
                <a:chOff x="2345686" y="1014413"/>
                <a:chExt cx="3077141" cy="2302453"/>
              </a:xfrm>
              <a:effectLst>
                <a:outerShdw blurRad="88900" dist="38100" sx="102000" sy="102000" algn="t" rotWithShape="0">
                  <a:prstClr val="black">
                    <a:alpha val="31000"/>
                  </a:prstClr>
                </a:outerShdw>
              </a:effectLst>
            </p:grpSpPr>
            <p:sp>
              <p:nvSpPr>
                <p:cNvPr id="41" name="Freeform 9"/>
                <p:cNvSpPr>
                  <a:spLocks/>
                </p:cNvSpPr>
                <p:nvPr/>
              </p:nvSpPr>
              <p:spPr bwMode="auto">
                <a:xfrm>
                  <a:off x="2345686" y="1014413"/>
                  <a:ext cx="1236663" cy="1446212"/>
                </a:xfrm>
                <a:custGeom>
                  <a:avLst/>
                  <a:gdLst>
                    <a:gd name="T0" fmla="*/ 186 w 709"/>
                    <a:gd name="T1" fmla="*/ 0 h 830"/>
                    <a:gd name="T2" fmla="*/ 24 w 709"/>
                    <a:gd name="T3" fmla="*/ 286 h 830"/>
                    <a:gd name="T4" fmla="*/ 0 w 709"/>
                    <a:gd name="T5" fmla="*/ 377 h 830"/>
                    <a:gd name="T6" fmla="*/ 24 w 709"/>
                    <a:gd name="T7" fmla="*/ 468 h 830"/>
                    <a:gd name="T8" fmla="*/ 233 w 709"/>
                    <a:gd name="T9" fmla="*/ 830 h 830"/>
                    <a:gd name="T10" fmla="*/ 709 w 709"/>
                    <a:gd name="T11" fmla="*/ 0 h 830"/>
                    <a:gd name="T12" fmla="*/ 186 w 709"/>
                    <a:gd name="T13" fmla="*/ 0 h 830"/>
                  </a:gdLst>
                  <a:ahLst/>
                  <a:cxnLst>
                    <a:cxn ang="0">
                      <a:pos x="T0" y="T1"/>
                    </a:cxn>
                    <a:cxn ang="0">
                      <a:pos x="T2" y="T3"/>
                    </a:cxn>
                    <a:cxn ang="0">
                      <a:pos x="T4" y="T5"/>
                    </a:cxn>
                    <a:cxn ang="0">
                      <a:pos x="T6" y="T7"/>
                    </a:cxn>
                    <a:cxn ang="0">
                      <a:pos x="T8" y="T9"/>
                    </a:cxn>
                    <a:cxn ang="0">
                      <a:pos x="T10" y="T11"/>
                    </a:cxn>
                    <a:cxn ang="0">
                      <a:pos x="T12" y="T13"/>
                    </a:cxn>
                  </a:cxnLst>
                  <a:rect l="0" t="0" r="r" b="b"/>
                  <a:pathLst>
                    <a:path w="709" h="830">
                      <a:moveTo>
                        <a:pt x="186" y="0"/>
                      </a:moveTo>
                      <a:cubicBezTo>
                        <a:pt x="148" y="66"/>
                        <a:pt x="24" y="286"/>
                        <a:pt x="24" y="286"/>
                      </a:cubicBezTo>
                      <a:cubicBezTo>
                        <a:pt x="9" y="313"/>
                        <a:pt x="0" y="344"/>
                        <a:pt x="0" y="377"/>
                      </a:cubicBezTo>
                      <a:cubicBezTo>
                        <a:pt x="0" y="410"/>
                        <a:pt x="9" y="441"/>
                        <a:pt x="24" y="468"/>
                      </a:cubicBezTo>
                      <a:cubicBezTo>
                        <a:pt x="233" y="830"/>
                        <a:pt x="233" y="830"/>
                        <a:pt x="233" y="830"/>
                      </a:cubicBezTo>
                      <a:cubicBezTo>
                        <a:pt x="233" y="830"/>
                        <a:pt x="569" y="242"/>
                        <a:pt x="709" y="0"/>
                      </a:cubicBezTo>
                      <a:lnTo>
                        <a:pt x="186" y="0"/>
                      </a:lnTo>
                      <a:close/>
                    </a:path>
                  </a:pathLst>
                </a:custGeom>
                <a:gradFill flip="none" rotWithShape="1">
                  <a:gsLst>
                    <a:gs pos="0">
                      <a:schemeClr val="tx1"/>
                    </a:gs>
                    <a:gs pos="31000">
                      <a:schemeClr val="tx1">
                        <a:lumMod val="75000"/>
                        <a:lumOff val="25000"/>
                      </a:schemeClr>
                    </a:gs>
                    <a:gs pos="100000">
                      <a:schemeClr val="tx1">
                        <a:lumMod val="50000"/>
                        <a:lumOff val="50000"/>
                      </a:schemeClr>
                    </a:gs>
                  </a:gsLst>
                  <a:lin ang="16200000" scaled="1"/>
                  <a:tileRect/>
                </a:gradFill>
                <a:ln w="9525">
                  <a:noFill/>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10"/>
                <p:cNvSpPr>
                  <a:spLocks/>
                </p:cNvSpPr>
                <p:nvPr/>
              </p:nvSpPr>
              <p:spPr bwMode="auto">
                <a:xfrm>
                  <a:off x="2485952" y="1575379"/>
                  <a:ext cx="2936875" cy="1741487"/>
                </a:xfrm>
                <a:custGeom>
                  <a:avLst/>
                  <a:gdLst>
                    <a:gd name="T0" fmla="*/ 785 w 1684"/>
                    <a:gd name="T1" fmla="*/ 1000 h 1000"/>
                    <a:gd name="T2" fmla="*/ 884 w 1684"/>
                    <a:gd name="T3" fmla="*/ 726 h 1000"/>
                    <a:gd name="T4" fmla="*/ 865 w 1684"/>
                    <a:gd name="T5" fmla="*/ 726 h 1000"/>
                    <a:gd name="T6" fmla="*/ 381 w 1684"/>
                    <a:gd name="T7" fmla="*/ 726 h 1000"/>
                    <a:gd name="T8" fmla="*/ 290 w 1684"/>
                    <a:gd name="T9" fmla="*/ 702 h 1000"/>
                    <a:gd name="T10" fmla="*/ 224 w 1684"/>
                    <a:gd name="T11" fmla="*/ 636 h 1000"/>
                    <a:gd name="T12" fmla="*/ 0 w 1684"/>
                    <a:gd name="T13" fmla="*/ 246 h 1000"/>
                    <a:gd name="T14" fmla="*/ 102 w 1684"/>
                    <a:gd name="T15" fmla="*/ 273 h 1000"/>
                    <a:gd name="T16" fmla="*/ 865 w 1684"/>
                    <a:gd name="T17" fmla="*/ 273 h 1000"/>
                    <a:gd name="T18" fmla="*/ 884 w 1684"/>
                    <a:gd name="T19" fmla="*/ 273 h 1000"/>
                    <a:gd name="T20" fmla="*/ 785 w 1684"/>
                    <a:gd name="T21" fmla="*/ 0 h 1000"/>
                    <a:gd name="T22" fmla="*/ 1683 w 1684"/>
                    <a:gd name="T23" fmla="*/ 500 h 1000"/>
                    <a:gd name="T24" fmla="*/ 1684 w 1684"/>
                    <a:gd name="T25" fmla="*/ 500 h 1000"/>
                    <a:gd name="T26" fmla="*/ 785 w 1684"/>
                    <a:gd name="T27"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1000">
                      <a:moveTo>
                        <a:pt x="785" y="1000"/>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1"/>
                        <a:pt x="1015" y="799"/>
                        <a:pt x="785" y="1000"/>
                      </a:cubicBezTo>
                      <a:close/>
                    </a:path>
                  </a:pathLst>
                </a:custGeom>
                <a:solidFill>
                  <a:srgbClr val="00B050"/>
                </a:solidFill>
                <a:ln w="9525">
                  <a:noFill/>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2" name="TextBox 11"/>
            <p:cNvSpPr txBox="1"/>
            <p:nvPr/>
          </p:nvSpPr>
          <p:spPr>
            <a:xfrm>
              <a:off x="5785861" y="3730994"/>
              <a:ext cx="4157413" cy="894053"/>
            </a:xfrm>
            <a:prstGeom prst="rect">
              <a:avLst/>
            </a:prstGeom>
            <a:noFill/>
          </p:spPr>
          <p:txBody>
            <a:bodyPr wrap="square" rtlCol="0">
              <a:spAutoFit/>
            </a:bodyPr>
            <a:lstStyle/>
            <a:p>
              <a:r>
                <a:rPr lang="en-US" sz="1200" dirty="0">
                  <a:latin typeface="+mj-lt"/>
                  <a:ea typeface="Calibri" charset="0"/>
                  <a:cs typeface="Calibri" charset="0"/>
                </a:rPr>
                <a:t>Harm reduction is a set of practical strategies and ideas aimed at reducing negative consequences associated with drug use</a:t>
              </a:r>
              <a:r>
                <a:rPr lang="en-US" sz="1200" dirty="0">
                  <a:latin typeface="Calibri" charset="0"/>
                  <a:ea typeface="Calibri" charset="0"/>
                  <a:cs typeface="Calibri" charset="0"/>
                </a:rPr>
                <a:t>. </a:t>
              </a:r>
              <a:endParaRPr lang="en-US" sz="1200" dirty="0">
                <a:solidFill>
                  <a:schemeClr val="tx1">
                    <a:lumMod val="75000"/>
                    <a:lumOff val="25000"/>
                  </a:schemeClr>
                </a:solidFill>
                <a:latin typeface="Calibri" charset="0"/>
                <a:ea typeface="Calibri" charset="0"/>
                <a:cs typeface="Calibri" charset="0"/>
              </a:endParaRPr>
            </a:p>
          </p:txBody>
        </p:sp>
        <p:sp>
          <p:nvSpPr>
            <p:cNvPr id="13" name="TextBox 12"/>
            <p:cNvSpPr txBox="1"/>
            <p:nvPr/>
          </p:nvSpPr>
          <p:spPr>
            <a:xfrm>
              <a:off x="5808662" y="3431252"/>
              <a:ext cx="2849891" cy="447026"/>
            </a:xfrm>
            <a:prstGeom prst="rect">
              <a:avLst/>
            </a:prstGeom>
            <a:noFill/>
          </p:spPr>
          <p:txBody>
            <a:bodyPr wrap="square" rtlCol="0">
              <a:spAutoFit/>
            </a:bodyPr>
            <a:lstStyle/>
            <a:p>
              <a:r>
                <a:rPr lang="en-US" sz="1500" b="1" dirty="0">
                  <a:solidFill>
                    <a:schemeClr val="tx1">
                      <a:lumMod val="75000"/>
                      <a:lumOff val="25000"/>
                    </a:schemeClr>
                  </a:solidFill>
                  <a:latin typeface="+mj-lt"/>
                  <a:cs typeface="Arial" panose="020B0604020202020204" pitchFamily="34" charset="0"/>
                </a:rPr>
                <a:t>Harm Reduction</a:t>
              </a:r>
            </a:p>
          </p:txBody>
        </p:sp>
        <p:sp>
          <p:nvSpPr>
            <p:cNvPr id="14" name="TextBox 13"/>
            <p:cNvSpPr txBox="1"/>
            <p:nvPr/>
          </p:nvSpPr>
          <p:spPr>
            <a:xfrm>
              <a:off x="5804142" y="5141471"/>
              <a:ext cx="3670849" cy="1404940"/>
            </a:xfrm>
            <a:prstGeom prst="rect">
              <a:avLst/>
            </a:prstGeom>
            <a:noFill/>
          </p:spPr>
          <p:txBody>
            <a:bodyPr wrap="square" rtlCol="0">
              <a:spAutoFit/>
            </a:bodyPr>
            <a:lstStyle/>
            <a:p>
              <a:r>
                <a:rPr lang="en-US" sz="1200" dirty="0">
                  <a:latin typeface="+mj-lt"/>
                  <a:ea typeface="Calibri" charset="0"/>
                  <a:cs typeface="Calibri" charset="0"/>
                </a:rPr>
                <a:t>Whatever it Takes is a flexible approach to service delivery for people who are experiencing homelessness or are living in permanent supportive housing and dealing with mental illness, chronic health conditions and or substance use disorders.  </a:t>
              </a:r>
              <a:endParaRPr lang="en-US" sz="1200" dirty="0">
                <a:solidFill>
                  <a:schemeClr val="tx1">
                    <a:lumMod val="75000"/>
                    <a:lumOff val="25000"/>
                  </a:schemeClr>
                </a:solidFill>
                <a:latin typeface="+mj-lt"/>
                <a:ea typeface="Calibri" charset="0"/>
                <a:cs typeface="Calibri" charset="0"/>
              </a:endParaRPr>
            </a:p>
          </p:txBody>
        </p:sp>
        <p:sp>
          <p:nvSpPr>
            <p:cNvPr id="15" name="TextBox 14"/>
            <p:cNvSpPr txBox="1"/>
            <p:nvPr/>
          </p:nvSpPr>
          <p:spPr>
            <a:xfrm>
              <a:off x="5804142" y="4856339"/>
              <a:ext cx="2849891" cy="447026"/>
            </a:xfrm>
            <a:prstGeom prst="rect">
              <a:avLst/>
            </a:prstGeom>
            <a:noFill/>
          </p:spPr>
          <p:txBody>
            <a:bodyPr wrap="square" rtlCol="0">
              <a:spAutoFit/>
            </a:bodyPr>
            <a:lstStyle/>
            <a:p>
              <a:r>
                <a:rPr lang="en-US" sz="1500" b="1" dirty="0">
                  <a:solidFill>
                    <a:schemeClr val="tx1">
                      <a:lumMod val="75000"/>
                      <a:lumOff val="25000"/>
                    </a:schemeClr>
                  </a:solidFill>
                  <a:latin typeface="+mj-lt"/>
                  <a:cs typeface="Arial" panose="020B0604020202020204" pitchFamily="34" charset="0"/>
                </a:rPr>
                <a:t>Whatever it Takes </a:t>
              </a:r>
            </a:p>
          </p:txBody>
        </p:sp>
        <p:grpSp>
          <p:nvGrpSpPr>
            <p:cNvPr id="19" name="Group 18"/>
            <p:cNvGrpSpPr/>
            <p:nvPr/>
          </p:nvGrpSpPr>
          <p:grpSpPr>
            <a:xfrm>
              <a:off x="4243372" y="5353702"/>
              <a:ext cx="694930" cy="571082"/>
              <a:chOff x="7000875" y="2609851"/>
              <a:chExt cx="481013" cy="395288"/>
            </a:xfrm>
            <a:solidFill>
              <a:schemeClr val="bg1"/>
            </a:solidFill>
          </p:grpSpPr>
          <p:sp>
            <p:nvSpPr>
              <p:cNvPr id="36" name="Freeform 39"/>
              <p:cNvSpPr>
                <a:spLocks/>
              </p:cNvSpPr>
              <p:nvPr/>
            </p:nvSpPr>
            <p:spPr bwMode="auto">
              <a:xfrm>
                <a:off x="7000875" y="2638426"/>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 name="Freeform 40"/>
              <p:cNvSpPr>
                <a:spLocks noEditPoints="1"/>
              </p:cNvSpPr>
              <p:nvPr/>
            </p:nvSpPr>
            <p:spPr bwMode="auto">
              <a:xfrm>
                <a:off x="7332663" y="2609851"/>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21" name="Group 20"/>
            <p:cNvGrpSpPr/>
            <p:nvPr/>
          </p:nvGrpSpPr>
          <p:grpSpPr>
            <a:xfrm>
              <a:off x="4299578" y="-563457"/>
              <a:ext cx="4082422" cy="3087104"/>
              <a:chOff x="4776788" y="266569"/>
              <a:chExt cx="3048397" cy="2305181"/>
            </a:xfrm>
            <a:solidFill>
              <a:schemeClr val="bg1"/>
            </a:solidFill>
          </p:grpSpPr>
          <p:sp>
            <p:nvSpPr>
              <p:cNvPr id="22" name="Freeform 17"/>
              <p:cNvSpPr>
                <a:spLocks noEditPoints="1"/>
              </p:cNvSpPr>
              <p:nvPr/>
            </p:nvSpPr>
            <p:spPr bwMode="auto">
              <a:xfrm>
                <a:off x="7361350" y="266569"/>
                <a:ext cx="463835" cy="765065"/>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18"/>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19"/>
              <p:cNvSpPr>
                <a:spLocks/>
              </p:cNvSpPr>
              <p:nvPr/>
            </p:nvSpPr>
            <p:spPr bwMode="auto">
              <a:xfrm>
                <a:off x="4881563" y="2271713"/>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20"/>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21"/>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22"/>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23"/>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Freeform 24"/>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25"/>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26"/>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27"/>
              <p:cNvSpPr>
                <a:spLocks/>
              </p:cNvSpPr>
              <p:nvPr/>
            </p:nvSpPr>
            <p:spPr bwMode="auto">
              <a:xfrm>
                <a:off x="7569582" y="417366"/>
                <a:ext cx="53016" cy="148487"/>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Freeform 28"/>
              <p:cNvSpPr>
                <a:spLocks/>
              </p:cNvSpPr>
              <p:nvPr/>
            </p:nvSpPr>
            <p:spPr bwMode="auto">
              <a:xfrm>
                <a:off x="7573578" y="653514"/>
                <a:ext cx="59543" cy="74367"/>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pic>
        <p:nvPicPr>
          <p:cNvPr id="47" name="Picture 46"/>
          <p:cNvPicPr>
            <a:picLocks noChangeAspect="1"/>
          </p:cNvPicPr>
          <p:nvPr/>
        </p:nvPicPr>
        <p:blipFill>
          <a:blip r:embed="rId5"/>
          <a:stretch>
            <a:fillRect/>
          </a:stretch>
        </p:blipFill>
        <p:spPr>
          <a:xfrm>
            <a:off x="3606894" y="2402431"/>
            <a:ext cx="438665" cy="388912"/>
          </a:xfrm>
          <a:prstGeom prst="rect">
            <a:avLst/>
          </a:prstGeom>
        </p:spPr>
      </p:pic>
      <p:pic>
        <p:nvPicPr>
          <p:cNvPr id="48" name="Picture 47"/>
          <p:cNvPicPr>
            <a:picLocks noChangeAspect="1"/>
          </p:cNvPicPr>
          <p:nvPr/>
        </p:nvPicPr>
        <p:blipFill>
          <a:blip r:embed="rId6"/>
          <a:stretch>
            <a:fillRect/>
          </a:stretch>
        </p:blipFill>
        <p:spPr>
          <a:xfrm>
            <a:off x="3322512" y="3392412"/>
            <a:ext cx="717274" cy="495338"/>
          </a:xfrm>
          <a:prstGeom prst="rect">
            <a:avLst/>
          </a:prstGeom>
        </p:spPr>
      </p:pic>
      <p:pic>
        <p:nvPicPr>
          <p:cNvPr id="16" name="Picture 15">
            <a:extLst>
              <a:ext uri="{FF2B5EF4-FFF2-40B4-BE49-F238E27FC236}">
                <a16:creationId xmlns:a16="http://schemas.microsoft.com/office/drawing/2014/main" id="{66522C87-395A-4CD0-B7CA-3AF2BA7781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2553" y="5657387"/>
            <a:ext cx="1347720" cy="1010790"/>
          </a:xfrm>
          <a:prstGeom prst="rect">
            <a:avLst/>
          </a:prstGeom>
        </p:spPr>
      </p:pic>
      <p:pic>
        <p:nvPicPr>
          <p:cNvPr id="18" name="Picture 17">
            <a:extLst>
              <a:ext uri="{FF2B5EF4-FFF2-40B4-BE49-F238E27FC236}">
                <a16:creationId xmlns:a16="http://schemas.microsoft.com/office/drawing/2014/main" id="{1B8D3ECD-2836-4BA3-93DC-9FDE936B44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7161" y="5657387"/>
            <a:ext cx="2151640" cy="1006987"/>
          </a:xfrm>
          <a:prstGeom prst="rect">
            <a:avLst/>
          </a:prstGeom>
        </p:spPr>
      </p:pic>
      <p:pic>
        <p:nvPicPr>
          <p:cNvPr id="34" name="Picture 33">
            <a:extLst>
              <a:ext uri="{FF2B5EF4-FFF2-40B4-BE49-F238E27FC236}">
                <a16:creationId xmlns:a16="http://schemas.microsoft.com/office/drawing/2014/main" id="{884A0726-716A-430B-8CDC-3ED5F7C038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27" y="5615645"/>
            <a:ext cx="1620519" cy="1063601"/>
          </a:xfrm>
          <a:prstGeom prst="rect">
            <a:avLst/>
          </a:prstGeom>
        </p:spPr>
      </p:pic>
    </p:spTree>
    <p:extLst>
      <p:ext uri="{BB962C8B-B14F-4D97-AF65-F5344CB8AC3E}">
        <p14:creationId xmlns:p14="http://schemas.microsoft.com/office/powerpoint/2010/main" val="3115210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1253</TotalTime>
  <Words>2504</Words>
  <Application>Microsoft Office PowerPoint</Application>
  <PresentationFormat>Widescreen</PresentationFormat>
  <Paragraphs>449</Paragraphs>
  <Slides>42</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Century Gothic</vt:lpstr>
      <vt:lpstr>Courier New</vt:lpstr>
      <vt:lpstr>Georgia</vt:lpstr>
      <vt:lpstr>Open Sans</vt:lpstr>
      <vt:lpstr>Roboto Medium</vt:lpstr>
      <vt:lpstr>Tahoma</vt:lpstr>
      <vt:lpstr>Times New Roman</vt:lpstr>
      <vt:lpstr>Wingdings</vt:lpstr>
      <vt:lpstr>Wingdings 3</vt:lpstr>
      <vt:lpstr>Ion</vt:lpstr>
      <vt:lpstr>Building Successful Collaborations Through Integrated Programs</vt:lpstr>
      <vt:lpstr>Session Overview</vt:lpstr>
      <vt:lpstr>Leading Causes of Homelessness</vt:lpstr>
      <vt:lpstr>Homeless Initiative Overview </vt:lpstr>
      <vt:lpstr>Measure H - Ballot Initiative</vt:lpstr>
      <vt:lpstr>Measure H - Revenue Planning Process</vt:lpstr>
      <vt:lpstr>Homeless Initiatives Strategies: Continuum of Services</vt:lpstr>
      <vt:lpstr>Ensuring the Right Level of Services are Available Countywide – Overview of Integrated Services in D7</vt:lpstr>
      <vt:lpstr>Best Practices in ICMS </vt:lpstr>
      <vt:lpstr>Core Functions of ICMS</vt:lpstr>
      <vt:lpstr>What does whatever it takes mean in ICMS?</vt:lpstr>
      <vt:lpstr>      Integrating Substance Use, Mental Health, and Primary Care Services in Our Communities:  Arlington Square  </vt:lpstr>
      <vt:lpstr>PowerPoint Presentation</vt:lpstr>
      <vt:lpstr>PowerPoint Presentation</vt:lpstr>
      <vt:lpstr>PowerPoint Presentation</vt:lpstr>
      <vt:lpstr>PowerPoint Presentation</vt:lpstr>
      <vt:lpstr>PowerPoint Presentation</vt:lpstr>
      <vt:lpstr>ARLINGTON SQUARE</vt:lpstr>
      <vt:lpstr>ARLINGTON SQUARE</vt:lpstr>
      <vt:lpstr>PowerPoint Presentation</vt:lpstr>
      <vt:lpstr>PowerPoint Presentation</vt:lpstr>
      <vt:lpstr>PowerPoint Presentation</vt:lpstr>
      <vt:lpstr>PowerPoint Presentation</vt:lpstr>
      <vt:lpstr>PowerPoint Presentation</vt:lpstr>
      <vt:lpstr>CENS in  Permanent Supportive Housing</vt:lpstr>
      <vt:lpstr>CLIENT ENGAGEMENT AND NAVIGATION SERVICES</vt:lpstr>
      <vt:lpstr>PowerPoint Presentation</vt:lpstr>
      <vt:lpstr>CENS Locations</vt:lpstr>
      <vt:lpstr>CENS Core Activities </vt:lpstr>
      <vt:lpstr>CENS Overview</vt:lpstr>
      <vt:lpstr>Overview Continuation</vt:lpstr>
      <vt:lpstr>HOW Measure H Funding IS utilized FOR D7</vt:lpstr>
      <vt:lpstr>ROLE OF CENS IN D7  </vt:lpstr>
      <vt:lpstr>SERVICES CENS WILL PROVIDE</vt:lpstr>
      <vt:lpstr>PERMANENT SUPPORTIVE HOUSING &amp; CENS  Arlington Square</vt:lpstr>
      <vt:lpstr>SUD SYSTEM OF CARE BENEFITS</vt:lpstr>
      <vt:lpstr>BENEFITS FOR HOMELESS INDIVIDUALS</vt:lpstr>
      <vt:lpstr>BENEFITS OF CENS AT ARLINGTON SQUARE</vt:lpstr>
      <vt:lpstr>THE CHALLENGES</vt:lpstr>
      <vt:lpstr>SOLUTIONS TO INCREASE PARTICIPATION</vt:lpstr>
      <vt:lpstr>A SUCCESS STORY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 H,  Proposition HHH and a  New Integrated Service Model in Permanent Supportive Housing</dc:title>
  <dc:creator>Cheri Todoroff</dc:creator>
  <cp:lastModifiedBy>Shannon R. Bertea</cp:lastModifiedBy>
  <cp:revision>71</cp:revision>
  <cp:lastPrinted>2017-10-19T17:08:08Z</cp:lastPrinted>
  <dcterms:created xsi:type="dcterms:W3CDTF">2017-10-18T20:32:14Z</dcterms:created>
  <dcterms:modified xsi:type="dcterms:W3CDTF">2018-10-23T00:05:23Z</dcterms:modified>
</cp:coreProperties>
</file>